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Override1.xml" ContentType="application/vnd.openxmlformats-officedocument.themeOverr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71" r:id="rId4"/>
    <p:sldId id="261" r:id="rId5"/>
    <p:sldId id="263" r:id="rId6"/>
    <p:sldId id="272" r:id="rId7"/>
    <p:sldId id="273" r:id="rId8"/>
    <p:sldId id="274" r:id="rId9"/>
    <p:sldId id="275" r:id="rId10"/>
    <p:sldId id="276"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68" r:id="rId27"/>
    <p:sldId id="267" r:id="rId28"/>
    <p:sldId id="270" r:id="rId29"/>
    <p:sldId id="293" r:id="rId30"/>
    <p:sldId id="294" r:id="rId3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jinder Singh" initials="SS" lastIdx="1" clrIdx="0">
    <p:extLst>
      <p:ext uri="{19B8F6BF-5375-455C-9EA6-DF929625EA0E}">
        <p15:presenceInfo xmlns:p15="http://schemas.microsoft.com/office/powerpoint/2012/main" userId="3e914ded331c06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EB9C2"/>
    <a:srgbClr val="1077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0748" autoAdjust="0"/>
  </p:normalViewPr>
  <p:slideViewPr>
    <p:cSldViewPr snapToGrid="0" snapToObjects="1">
      <p:cViewPr varScale="1">
        <p:scale>
          <a:sx n="69" d="100"/>
          <a:sy n="69" d="100"/>
        </p:scale>
        <p:origin x="93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090E37FA-17C9-406B-A734-50410752E08D}" type="datetimeFigureOut">
              <a:rPr lang="en-US" smtClean="0"/>
              <a:pPr/>
              <a:t>8/4/2024</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D170ED5-1205-4C6C-9B70-9D3CAF49927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170ED5-1205-4C6C-9B70-9D3CAF49927E}"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170ED5-1205-4C6C-9B70-9D3CAF49927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70ED5-1205-4C6C-9B70-9D3CAF49927E}" type="slidenum">
              <a:rPr lang="en-US" smtClean="0"/>
              <a:pPr/>
              <a:t>9</a:t>
            </a:fld>
            <a:endParaRPr lang="en-US"/>
          </a:p>
        </p:txBody>
      </p:sp>
    </p:spTree>
    <p:extLst>
      <p:ext uri="{BB962C8B-B14F-4D97-AF65-F5344CB8AC3E}">
        <p14:creationId xmlns:p14="http://schemas.microsoft.com/office/powerpoint/2010/main" val="45810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70ED5-1205-4C6C-9B70-9D3CAF49927E}" type="slidenum">
              <a:rPr lang="en-US" smtClean="0"/>
              <a:pPr/>
              <a:t>26</a:t>
            </a:fld>
            <a:endParaRPr lang="en-US"/>
          </a:p>
        </p:txBody>
      </p:sp>
    </p:spTree>
    <p:extLst>
      <p:ext uri="{BB962C8B-B14F-4D97-AF65-F5344CB8AC3E}">
        <p14:creationId xmlns:p14="http://schemas.microsoft.com/office/powerpoint/2010/main" val="688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170ED5-1205-4C6C-9B70-9D3CAF49927E}"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70ED5-1205-4C6C-9B70-9D3CAF49927E}" type="slidenum">
              <a:rPr lang="en-US" smtClean="0"/>
              <a:pPr/>
              <a:t>28</a:t>
            </a:fld>
            <a:endParaRPr lang="en-US"/>
          </a:p>
        </p:txBody>
      </p:sp>
    </p:spTree>
    <p:extLst>
      <p:ext uri="{BB962C8B-B14F-4D97-AF65-F5344CB8AC3E}">
        <p14:creationId xmlns:p14="http://schemas.microsoft.com/office/powerpoint/2010/main" val="357777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170ED5-1205-4C6C-9B70-9D3CAF49927E}" type="slidenum">
              <a:rPr lang="en-US" smtClean="0"/>
              <a:pPr/>
              <a:t>30</a:t>
            </a:fld>
            <a:endParaRPr lang="en-US"/>
          </a:p>
        </p:txBody>
      </p:sp>
    </p:spTree>
    <p:extLst>
      <p:ext uri="{BB962C8B-B14F-4D97-AF65-F5344CB8AC3E}">
        <p14:creationId xmlns:p14="http://schemas.microsoft.com/office/powerpoint/2010/main" val="164101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80EA-97A9-5A4F-9860-4088529BDF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6EF09D-AE8D-9646-909D-8046843CE3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419A8-8FBE-314F-8EF0-EBFCBE763E78}"/>
              </a:ext>
            </a:extLst>
          </p:cNvPr>
          <p:cNvSpPr>
            <a:spLocks noGrp="1"/>
          </p:cNvSpPr>
          <p:nvPr>
            <p:ph type="dt" sz="half" idx="10"/>
          </p:nvPr>
        </p:nvSpPr>
        <p:spPr/>
        <p:txBody>
          <a:bodyPr/>
          <a:lstStyle/>
          <a:p>
            <a:fld id="{FC366177-04D6-4A39-B468-4A2A49EB916E}" type="datetime1">
              <a:rPr lang="en-US" smtClean="0"/>
              <a:pPr/>
              <a:t>8/4/2024</a:t>
            </a:fld>
            <a:endParaRPr lang="en-US" dirty="0"/>
          </a:p>
        </p:txBody>
      </p:sp>
      <p:sp>
        <p:nvSpPr>
          <p:cNvPr id="5" name="Footer Placeholder 4">
            <a:extLst>
              <a:ext uri="{FF2B5EF4-FFF2-40B4-BE49-F238E27FC236}">
                <a16:creationId xmlns:a16="http://schemas.microsoft.com/office/drawing/2014/main" id="{E4B86805-9E7E-A140-A5B6-9FC40C0F81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280614-8310-6742-B8F8-24FB6C602E6C}"/>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3516424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EFFA-7973-1844-A823-4604986EA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BC9312-20DE-7048-A8ED-F5D50F0418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7B060-11C0-6E4B-9AF7-8A6CB62EED79}"/>
              </a:ext>
            </a:extLst>
          </p:cNvPr>
          <p:cNvSpPr>
            <a:spLocks noGrp="1"/>
          </p:cNvSpPr>
          <p:nvPr>
            <p:ph type="dt" sz="half" idx="10"/>
          </p:nvPr>
        </p:nvSpPr>
        <p:spPr/>
        <p:txBody>
          <a:bodyPr/>
          <a:lstStyle/>
          <a:p>
            <a:fld id="{C2512684-89E3-4180-BE3D-7B6AC6E50DAF}" type="datetime1">
              <a:rPr lang="en-US" smtClean="0"/>
              <a:pPr/>
              <a:t>8/4/2024</a:t>
            </a:fld>
            <a:endParaRPr lang="en-US" dirty="0"/>
          </a:p>
        </p:txBody>
      </p:sp>
      <p:sp>
        <p:nvSpPr>
          <p:cNvPr id="5" name="Footer Placeholder 4">
            <a:extLst>
              <a:ext uri="{FF2B5EF4-FFF2-40B4-BE49-F238E27FC236}">
                <a16:creationId xmlns:a16="http://schemas.microsoft.com/office/drawing/2014/main" id="{A1DBA54B-48AB-E643-AA35-A885673F43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2EDDDE-ADE9-4A41-A6EF-393D8EA9B569}"/>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168753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5B9E07-DB6D-AD4E-B0C3-C393867906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957A37-1B80-1948-B218-A854889EB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20472-DA69-034F-A69D-5D4C71E6192A}"/>
              </a:ext>
            </a:extLst>
          </p:cNvPr>
          <p:cNvSpPr>
            <a:spLocks noGrp="1"/>
          </p:cNvSpPr>
          <p:nvPr>
            <p:ph type="dt" sz="half" idx="10"/>
          </p:nvPr>
        </p:nvSpPr>
        <p:spPr/>
        <p:txBody>
          <a:bodyPr/>
          <a:lstStyle/>
          <a:p>
            <a:fld id="{2C17243E-AB6A-4D3D-A643-FD29B9C6FD9D}" type="datetime1">
              <a:rPr lang="en-US" smtClean="0"/>
              <a:pPr/>
              <a:t>8/4/2024</a:t>
            </a:fld>
            <a:endParaRPr lang="en-US" dirty="0"/>
          </a:p>
        </p:txBody>
      </p:sp>
      <p:sp>
        <p:nvSpPr>
          <p:cNvPr id="5" name="Footer Placeholder 4">
            <a:extLst>
              <a:ext uri="{FF2B5EF4-FFF2-40B4-BE49-F238E27FC236}">
                <a16:creationId xmlns:a16="http://schemas.microsoft.com/office/drawing/2014/main" id="{20C7ABCF-33DD-1543-9887-33E524D380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F1B94-343C-4949-BF71-006A2ADD538F}"/>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127332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F3DC6-59C7-2D4D-ADD9-DDD075448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7FAD51-31A3-8348-AEBB-40B6CFA7C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1BF2C-97A7-9947-BA70-4B5DE57BF4B0}"/>
              </a:ext>
            </a:extLst>
          </p:cNvPr>
          <p:cNvSpPr>
            <a:spLocks noGrp="1"/>
          </p:cNvSpPr>
          <p:nvPr>
            <p:ph type="dt" sz="half" idx="10"/>
          </p:nvPr>
        </p:nvSpPr>
        <p:spPr/>
        <p:txBody>
          <a:bodyPr/>
          <a:lstStyle/>
          <a:p>
            <a:fld id="{FEB5A184-0B35-4FC1-A437-AB9FDF2E5EB4}" type="datetime1">
              <a:rPr lang="en-US" smtClean="0"/>
              <a:pPr/>
              <a:t>8/4/2024</a:t>
            </a:fld>
            <a:endParaRPr lang="en-US" dirty="0"/>
          </a:p>
        </p:txBody>
      </p:sp>
      <p:sp>
        <p:nvSpPr>
          <p:cNvPr id="5" name="Footer Placeholder 4">
            <a:extLst>
              <a:ext uri="{FF2B5EF4-FFF2-40B4-BE49-F238E27FC236}">
                <a16:creationId xmlns:a16="http://schemas.microsoft.com/office/drawing/2014/main" id="{C5558577-A5A9-624E-AE03-6984D6B664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E2EF9C-92A9-694B-B72F-A1B386EDC972}"/>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132682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6433-A6FD-9948-9CE8-D2731A9200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C25EA-B047-DD4B-8933-EFE7A2418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438482-A476-4446-ACAC-3B6328D89B20}"/>
              </a:ext>
            </a:extLst>
          </p:cNvPr>
          <p:cNvSpPr>
            <a:spLocks noGrp="1"/>
          </p:cNvSpPr>
          <p:nvPr>
            <p:ph type="dt" sz="half" idx="10"/>
          </p:nvPr>
        </p:nvSpPr>
        <p:spPr/>
        <p:txBody>
          <a:bodyPr/>
          <a:lstStyle/>
          <a:p>
            <a:fld id="{84752C0D-EF62-4489-BABB-3E9ED521A9C5}" type="datetime1">
              <a:rPr lang="en-US" smtClean="0"/>
              <a:pPr/>
              <a:t>8/4/2024</a:t>
            </a:fld>
            <a:endParaRPr lang="en-US" dirty="0"/>
          </a:p>
        </p:txBody>
      </p:sp>
      <p:sp>
        <p:nvSpPr>
          <p:cNvPr id="5" name="Footer Placeholder 4">
            <a:extLst>
              <a:ext uri="{FF2B5EF4-FFF2-40B4-BE49-F238E27FC236}">
                <a16:creationId xmlns:a16="http://schemas.microsoft.com/office/drawing/2014/main" id="{A3F00CAA-558A-E948-A8F6-9914B91F21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C7A7F4-8E9C-C940-BF0A-174843259CCE}"/>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265107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B64C-EA15-9142-A8D8-149F1F6C2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E83432-937C-6D40-B2AB-22A99D471A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11977-0C4D-394A-BFC6-756C0992E0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2F16E-8107-DB4E-A089-D3730A75CB19}"/>
              </a:ext>
            </a:extLst>
          </p:cNvPr>
          <p:cNvSpPr>
            <a:spLocks noGrp="1"/>
          </p:cNvSpPr>
          <p:nvPr>
            <p:ph type="dt" sz="half" idx="10"/>
          </p:nvPr>
        </p:nvSpPr>
        <p:spPr/>
        <p:txBody>
          <a:bodyPr/>
          <a:lstStyle/>
          <a:p>
            <a:fld id="{D4609AAC-12AC-467D-B104-4F29C1521A03}" type="datetime1">
              <a:rPr lang="en-US" smtClean="0"/>
              <a:pPr/>
              <a:t>8/4/2024</a:t>
            </a:fld>
            <a:endParaRPr lang="en-US" dirty="0"/>
          </a:p>
        </p:txBody>
      </p:sp>
      <p:sp>
        <p:nvSpPr>
          <p:cNvPr id="6" name="Footer Placeholder 5">
            <a:extLst>
              <a:ext uri="{FF2B5EF4-FFF2-40B4-BE49-F238E27FC236}">
                <a16:creationId xmlns:a16="http://schemas.microsoft.com/office/drawing/2014/main" id="{06CC25D7-6D8B-C549-A494-7D861EA31F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29BAA8-8593-814C-9A1E-A297B2406D8C}"/>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26299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E502-7A5F-0548-AB13-B8480D064A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15544-228C-7541-BFDA-9717228B73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FEE4B-5D62-8D42-90B0-52E7230EEB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CC26CA-F1AF-C941-9FF1-3312461A59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4AEA78-F08B-094B-8537-3D2A54B66E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7C363-9F22-A141-954C-9D5C26B23D8B}"/>
              </a:ext>
            </a:extLst>
          </p:cNvPr>
          <p:cNvSpPr>
            <a:spLocks noGrp="1"/>
          </p:cNvSpPr>
          <p:nvPr>
            <p:ph type="dt" sz="half" idx="10"/>
          </p:nvPr>
        </p:nvSpPr>
        <p:spPr/>
        <p:txBody>
          <a:bodyPr/>
          <a:lstStyle/>
          <a:p>
            <a:fld id="{943F5F76-3C86-4CAB-940A-057894FBBFE9}" type="datetime1">
              <a:rPr lang="en-US" smtClean="0"/>
              <a:pPr/>
              <a:t>8/4/2024</a:t>
            </a:fld>
            <a:endParaRPr lang="en-US" dirty="0"/>
          </a:p>
        </p:txBody>
      </p:sp>
      <p:sp>
        <p:nvSpPr>
          <p:cNvPr id="8" name="Footer Placeholder 7">
            <a:extLst>
              <a:ext uri="{FF2B5EF4-FFF2-40B4-BE49-F238E27FC236}">
                <a16:creationId xmlns:a16="http://schemas.microsoft.com/office/drawing/2014/main" id="{94D7DF84-2A41-4B41-88AA-3DDCC719166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342C351-1A48-5048-82A2-7948F528E066}"/>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75828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88F6-D308-0B42-B3E2-F500AC68BA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0A70C5-E194-674D-BFFE-BF5DAE246A39}"/>
              </a:ext>
            </a:extLst>
          </p:cNvPr>
          <p:cNvSpPr>
            <a:spLocks noGrp="1"/>
          </p:cNvSpPr>
          <p:nvPr>
            <p:ph type="dt" sz="half" idx="10"/>
          </p:nvPr>
        </p:nvSpPr>
        <p:spPr/>
        <p:txBody>
          <a:bodyPr/>
          <a:lstStyle/>
          <a:p>
            <a:fld id="{4D0A5A9A-0D7E-482B-B34D-3F80041FCEFE}" type="datetime1">
              <a:rPr lang="en-US" smtClean="0"/>
              <a:pPr/>
              <a:t>8/4/2024</a:t>
            </a:fld>
            <a:endParaRPr lang="en-US" dirty="0"/>
          </a:p>
        </p:txBody>
      </p:sp>
      <p:sp>
        <p:nvSpPr>
          <p:cNvPr id="4" name="Footer Placeholder 3">
            <a:extLst>
              <a:ext uri="{FF2B5EF4-FFF2-40B4-BE49-F238E27FC236}">
                <a16:creationId xmlns:a16="http://schemas.microsoft.com/office/drawing/2014/main" id="{AD38154D-6831-B14D-B78F-7715ED0CF6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CD03B86-5E77-984B-8C56-5158F453D9BF}"/>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287234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789E8-7492-4245-A918-647CB66B7936}"/>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Footer Placeholder 2">
            <a:extLst>
              <a:ext uri="{FF2B5EF4-FFF2-40B4-BE49-F238E27FC236}">
                <a16:creationId xmlns:a16="http://schemas.microsoft.com/office/drawing/2014/main" id="{C34F24E7-35DA-2142-9B2C-89E756A8618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0F73E5-8F79-7D42-9CD7-4CE2EB5BF195}"/>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375859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7979F-446A-D743-9309-5E0A44BCC7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8686CE-4DEE-A24C-8B83-FC0DE402EC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2E5DD4-1C13-2349-8EBD-E7256D6EA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2EE15-52F1-1C49-B559-662914966999}"/>
              </a:ext>
            </a:extLst>
          </p:cNvPr>
          <p:cNvSpPr>
            <a:spLocks noGrp="1"/>
          </p:cNvSpPr>
          <p:nvPr>
            <p:ph type="dt" sz="half" idx="10"/>
          </p:nvPr>
        </p:nvSpPr>
        <p:spPr/>
        <p:txBody>
          <a:bodyPr/>
          <a:lstStyle/>
          <a:p>
            <a:fld id="{A90A6256-D48D-4D86-B518-202D76EA7069}" type="datetime1">
              <a:rPr lang="en-US" smtClean="0"/>
              <a:pPr/>
              <a:t>8/4/2024</a:t>
            </a:fld>
            <a:endParaRPr lang="en-US" dirty="0"/>
          </a:p>
        </p:txBody>
      </p:sp>
      <p:sp>
        <p:nvSpPr>
          <p:cNvPr id="6" name="Footer Placeholder 5">
            <a:extLst>
              <a:ext uri="{FF2B5EF4-FFF2-40B4-BE49-F238E27FC236}">
                <a16:creationId xmlns:a16="http://schemas.microsoft.com/office/drawing/2014/main" id="{A3B5CFD0-BFC8-7844-8435-CC2335F7DD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C9C248-E888-E44C-891B-6C7AFA65B00F}"/>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177701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6C2C4-E7BD-FF40-88FA-D36A0119E2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490039-E0AA-464E-AD50-2934EFDD8F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BEA2D67-6B00-7743-9A95-0CFEF2D22F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54E465-495B-0F45-9F4F-829BED7658D4}"/>
              </a:ext>
            </a:extLst>
          </p:cNvPr>
          <p:cNvSpPr>
            <a:spLocks noGrp="1"/>
          </p:cNvSpPr>
          <p:nvPr>
            <p:ph type="dt" sz="half" idx="10"/>
          </p:nvPr>
        </p:nvSpPr>
        <p:spPr/>
        <p:txBody>
          <a:bodyPr/>
          <a:lstStyle/>
          <a:p>
            <a:fld id="{E296A2BA-592F-4EE3-ABD0-021A0292EF63}" type="datetime1">
              <a:rPr lang="en-US" smtClean="0"/>
              <a:pPr/>
              <a:t>8/4/2024</a:t>
            </a:fld>
            <a:endParaRPr lang="en-US" dirty="0"/>
          </a:p>
        </p:txBody>
      </p:sp>
      <p:sp>
        <p:nvSpPr>
          <p:cNvPr id="6" name="Footer Placeholder 5">
            <a:extLst>
              <a:ext uri="{FF2B5EF4-FFF2-40B4-BE49-F238E27FC236}">
                <a16:creationId xmlns:a16="http://schemas.microsoft.com/office/drawing/2014/main" id="{3B20AE69-9D68-CB49-AE9C-4F87525E7F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1EECE-4946-D847-BB39-2722B96E95DD}"/>
              </a:ext>
            </a:extLst>
          </p:cNvPr>
          <p:cNvSpPr>
            <a:spLocks noGrp="1"/>
          </p:cNvSpPr>
          <p:nvPr>
            <p:ph type="sldNum" sz="quarter" idx="12"/>
          </p:nvPr>
        </p:nvSpPr>
        <p:spPr/>
        <p:txBody>
          <a:body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285026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58B960-B4FB-2D4E-97F4-86B44C674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DB4424-27D8-3A4B-9177-4AC594047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AED100-0D41-2C46-9D0F-A6CD37553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B59143-BE0D-4073-8105-1BC77D4B397B}" type="datetime1">
              <a:rPr lang="en-US" smtClean="0"/>
              <a:pPr/>
              <a:t>8/4/2024</a:t>
            </a:fld>
            <a:endParaRPr lang="en-US" dirty="0"/>
          </a:p>
        </p:txBody>
      </p:sp>
      <p:sp>
        <p:nvSpPr>
          <p:cNvPr id="5" name="Footer Placeholder 4">
            <a:extLst>
              <a:ext uri="{FF2B5EF4-FFF2-40B4-BE49-F238E27FC236}">
                <a16:creationId xmlns:a16="http://schemas.microsoft.com/office/drawing/2014/main" id="{C211CD17-B4B9-E445-ABF7-919784607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C3C1400-B6F3-0447-9227-948BAF642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4E3DE-7827-C24F-AA90-600020D0F666}" type="slidenum">
              <a:rPr lang="en-US" smtClean="0"/>
              <a:pPr/>
              <a:t>‹#›</a:t>
            </a:fld>
            <a:endParaRPr lang="en-US" dirty="0"/>
          </a:p>
        </p:txBody>
      </p:sp>
    </p:spTree>
    <p:extLst>
      <p:ext uri="{BB962C8B-B14F-4D97-AF65-F5344CB8AC3E}">
        <p14:creationId xmlns:p14="http://schemas.microsoft.com/office/powerpoint/2010/main" val="404808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0.png"/><Relationship Id="rId4" Type="http://schemas.openxmlformats.org/officeDocument/2006/relationships/image" Target="../media/image66.png"/></Relationships>
</file>

<file path=ppt/slides/_rels/slide1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73.png"/><Relationship Id="rId4"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2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emf"/><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2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hyperlink" Target="https://www.r-project.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2"/>
          <a:stretch>
            <a:fillRect/>
          </a:stretch>
        </p:blipFill>
        <p:spPr>
          <a:xfrm>
            <a:off x="0" y="-80389"/>
            <a:ext cx="12216366" cy="6944497"/>
          </a:xfrm>
          <a:prstGeom prst="rect">
            <a:avLst/>
          </a:prstGeom>
        </p:spPr>
      </p:pic>
      <p:sp>
        <p:nvSpPr>
          <p:cNvPr id="3" name="Title 5">
            <a:extLst>
              <a:ext uri="{FF2B5EF4-FFF2-40B4-BE49-F238E27FC236}">
                <a16:creationId xmlns:a16="http://schemas.microsoft.com/office/drawing/2014/main" id="{CBD74A41-D79C-1AD2-39C1-85D214048CC5}"/>
              </a:ext>
            </a:extLst>
          </p:cNvPr>
          <p:cNvSpPr>
            <a:spLocks noGrp="1"/>
          </p:cNvSpPr>
          <p:nvPr>
            <p:ph type="title"/>
          </p:nvPr>
        </p:nvSpPr>
        <p:spPr>
          <a:xfrm>
            <a:off x="450281" y="2062549"/>
            <a:ext cx="11741719" cy="1779049"/>
          </a:xfrm>
        </p:spPr>
        <p:txBody>
          <a:bodyPr>
            <a:norm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Future of </a:t>
            </a:r>
            <a:r>
              <a:rPr lang="en-US" sz="3600" b="1" dirty="0">
                <a:solidFill>
                  <a:srgbClr val="FF0000"/>
                </a:solidFill>
                <a:latin typeface="Times New Roman" panose="02020603050405020304" pitchFamily="18" charset="0"/>
                <a:cs typeface="Times New Roman" panose="02020603050405020304" pitchFamily="18" charset="0"/>
              </a:rPr>
              <a:t>T</a:t>
            </a:r>
            <a:r>
              <a:rPr lang="en-US" sz="3600" b="1" dirty="0">
                <a:solidFill>
                  <a:srgbClr val="0000FF"/>
                </a:solidFill>
                <a:latin typeface="Times New Roman" panose="02020603050405020304" pitchFamily="18" charset="0"/>
                <a:cs typeface="Times New Roman" panose="02020603050405020304" pitchFamily="18" charset="0"/>
              </a:rPr>
              <a:t>uned </a:t>
            </a:r>
            <a:r>
              <a:rPr lang="en-US" sz="3600" b="1" dirty="0">
                <a:solidFill>
                  <a:srgbClr val="FF0000"/>
                </a:solidFill>
                <a:latin typeface="Times New Roman" panose="02020603050405020304" pitchFamily="18" charset="0"/>
                <a:cs typeface="Times New Roman" panose="02020603050405020304" pitchFamily="18" charset="0"/>
              </a:rPr>
              <a:t>R</a:t>
            </a:r>
            <a:r>
              <a:rPr lang="en-US" sz="3600" b="1" dirty="0">
                <a:solidFill>
                  <a:srgbClr val="0000FF"/>
                </a:solidFill>
                <a:latin typeface="Times New Roman" panose="02020603050405020304" pitchFamily="18" charset="0"/>
                <a:cs typeface="Times New Roman" panose="02020603050405020304" pitchFamily="18" charset="0"/>
              </a:rPr>
              <a:t>atio </a:t>
            </a:r>
            <a:r>
              <a:rPr lang="en-US" sz="3600" b="1" dirty="0">
                <a:solidFill>
                  <a:srgbClr val="FF0000"/>
                </a:solidFill>
                <a:latin typeface="Times New Roman" panose="02020603050405020304" pitchFamily="18" charset="0"/>
                <a:cs typeface="Times New Roman" panose="02020603050405020304" pitchFamily="18" charset="0"/>
              </a:rPr>
              <a:t>U</a:t>
            </a:r>
            <a:r>
              <a:rPr lang="en-US" sz="3600" b="1" dirty="0">
                <a:solidFill>
                  <a:srgbClr val="0000FF"/>
                </a:solidFill>
                <a:latin typeface="Times New Roman" panose="02020603050405020304" pitchFamily="18" charset="0"/>
                <a:cs typeface="Times New Roman" panose="02020603050405020304" pitchFamily="18" charset="0"/>
              </a:rPr>
              <a:t>nbiased </a:t>
            </a:r>
            <a:r>
              <a:rPr lang="en-US" sz="3600" b="1" dirty="0">
                <a:solidFill>
                  <a:srgbClr val="FF0000"/>
                </a:solidFill>
                <a:latin typeface="Times New Roman" panose="02020603050405020304" pitchFamily="18" charset="0"/>
                <a:cs typeface="Times New Roman" panose="02020603050405020304" pitchFamily="18" charset="0"/>
              </a:rPr>
              <a:t>M</a:t>
            </a:r>
            <a:r>
              <a:rPr lang="en-US" sz="3600" b="1" dirty="0">
                <a:solidFill>
                  <a:srgbClr val="0000FF"/>
                </a:solidFill>
                <a:latin typeface="Times New Roman" panose="02020603050405020304" pitchFamily="18" charset="0"/>
                <a:cs typeface="Times New Roman" panose="02020603050405020304" pitchFamily="18" charset="0"/>
              </a:rPr>
              <a:t>ean </a:t>
            </a:r>
            <a:r>
              <a:rPr lang="en-US" sz="3600" b="1" dirty="0">
                <a:solidFill>
                  <a:srgbClr val="FF0000"/>
                </a:solidFill>
                <a:latin typeface="Times New Roman" panose="02020603050405020304" pitchFamily="18" charset="0"/>
                <a:cs typeface="Times New Roman" panose="02020603050405020304" pitchFamily="18" charset="0"/>
              </a:rPr>
              <a:t>P</a:t>
            </a:r>
            <a:r>
              <a:rPr lang="en-US" sz="3600" b="1" dirty="0">
                <a:solidFill>
                  <a:srgbClr val="0000FF"/>
                </a:solidFill>
                <a:latin typeface="Times New Roman" panose="02020603050405020304" pitchFamily="18" charset="0"/>
                <a:cs typeface="Times New Roman" panose="02020603050405020304" pitchFamily="18" charset="0"/>
              </a:rPr>
              <a:t>redictor (</a:t>
            </a:r>
            <a:r>
              <a:rPr lang="en-US" sz="3600" b="1" dirty="0">
                <a:solidFill>
                  <a:srgbClr val="FF0000"/>
                </a:solidFill>
                <a:latin typeface="Times New Roman" panose="02020603050405020304" pitchFamily="18" charset="0"/>
                <a:cs typeface="Times New Roman" panose="02020603050405020304" pitchFamily="18" charset="0"/>
              </a:rPr>
              <a:t>TRUMP</a:t>
            </a:r>
            <a:r>
              <a:rPr lang="en-US" sz="3600" b="1" dirty="0">
                <a:solidFill>
                  <a:srgbClr val="0000FF"/>
                </a:solidFill>
                <a:latin typeface="Times New Roman" panose="02020603050405020304" pitchFamily="18" charset="0"/>
                <a:cs typeface="Times New Roman" panose="02020603050405020304" pitchFamily="18" charset="0"/>
              </a:rPr>
              <a:t>)  with the </a:t>
            </a:r>
            <a:r>
              <a:rPr lang="en-US" sz="3600" b="1" dirty="0">
                <a:solidFill>
                  <a:srgbClr val="FF0000"/>
                </a:solidFill>
                <a:latin typeface="Times New Roman" panose="02020603050405020304" pitchFamily="18" charset="0"/>
                <a:cs typeface="Times New Roman" panose="02020603050405020304" pitchFamily="18" charset="0"/>
              </a:rPr>
              <a:t>U</a:t>
            </a:r>
            <a:r>
              <a:rPr lang="en-US" sz="3600" b="1" dirty="0">
                <a:solidFill>
                  <a:srgbClr val="0000FF"/>
                </a:solidFill>
                <a:latin typeface="Times New Roman" panose="02020603050405020304" pitchFamily="18" charset="0"/>
                <a:cs typeface="Times New Roman" panose="02020603050405020304" pitchFamily="18" charset="0"/>
              </a:rPr>
              <a:t>nified </a:t>
            </a:r>
            <a:r>
              <a:rPr lang="en-US" sz="3600" b="1" dirty="0">
                <a:solidFill>
                  <a:srgbClr val="FF0000"/>
                </a:solidFill>
                <a:latin typeface="Times New Roman" panose="02020603050405020304" pitchFamily="18" charset="0"/>
                <a:cs typeface="Times New Roman" panose="02020603050405020304" pitchFamily="18" charset="0"/>
              </a:rPr>
              <a:t>S</a:t>
            </a:r>
            <a:r>
              <a:rPr lang="en-US" sz="3600" b="1" dirty="0">
                <a:solidFill>
                  <a:srgbClr val="0000FF"/>
                </a:solidFill>
                <a:latin typeface="Times New Roman" panose="02020603050405020304" pitchFamily="18" charset="0"/>
                <a:cs typeface="Times New Roman" panose="02020603050405020304" pitchFamily="18" charset="0"/>
              </a:rPr>
              <a:t>crambling </a:t>
            </a:r>
            <a:r>
              <a:rPr lang="en-US" sz="3600" b="1" dirty="0">
                <a:solidFill>
                  <a:srgbClr val="FF0000"/>
                </a:solidFill>
                <a:latin typeface="Times New Roman" panose="02020603050405020304" pitchFamily="18" charset="0"/>
                <a:cs typeface="Times New Roman" panose="02020603050405020304" pitchFamily="18" charset="0"/>
              </a:rPr>
              <a:t>A</a:t>
            </a:r>
            <a:r>
              <a:rPr lang="en-US" sz="3600" b="1" dirty="0">
                <a:solidFill>
                  <a:srgbClr val="0000FF"/>
                </a:solidFill>
                <a:latin typeface="Times New Roman" panose="02020603050405020304" pitchFamily="18" charset="0"/>
                <a:cs typeface="Times New Roman" panose="02020603050405020304" pitchFamily="18" charset="0"/>
              </a:rPr>
              <a:t>pproach (</a:t>
            </a:r>
            <a:r>
              <a:rPr lang="en-US" sz="3600" b="1" dirty="0">
                <a:solidFill>
                  <a:srgbClr val="FF0000"/>
                </a:solidFill>
                <a:latin typeface="Times New Roman" panose="02020603050405020304" pitchFamily="18" charset="0"/>
                <a:cs typeface="Times New Roman" panose="02020603050405020304" pitchFamily="18" charset="0"/>
              </a:rPr>
              <a:t>USA</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0AB57EF-3A9B-A809-5EC0-EBDD9801058A}"/>
              </a:ext>
            </a:extLst>
          </p:cNvPr>
          <p:cNvSpPr txBox="1"/>
          <p:nvPr/>
        </p:nvSpPr>
        <p:spPr>
          <a:xfrm>
            <a:off x="3154907" y="4732380"/>
            <a:ext cx="5882185" cy="1477328"/>
          </a:xfrm>
          <a:prstGeom prst="rect">
            <a:avLst/>
          </a:prstGeom>
          <a:noFill/>
        </p:spPr>
        <p:txBody>
          <a:bodyPr wrap="square" rtlCol="0">
            <a:spAutoFit/>
          </a:bodyPr>
          <a:lstStyle/>
          <a:p>
            <a:pPr algn="ctr"/>
            <a:r>
              <a:rPr lang="en-US" sz="2400" b="0" i="0" dirty="0">
                <a:solidFill>
                  <a:srgbClr val="C00000"/>
                </a:solidFill>
                <a:effectLst/>
                <a:latin typeface="Times New Roman" panose="02020603050405020304" pitchFamily="18" charset="0"/>
                <a:cs typeface="Times New Roman" panose="02020603050405020304" pitchFamily="18" charset="0"/>
              </a:rPr>
              <a:t>Sarjinder Singh and Stephen A. Sedory</a:t>
            </a:r>
          </a:p>
          <a:p>
            <a:pPr algn="ctr"/>
            <a:r>
              <a:rPr lang="en-US" sz="2400" dirty="0">
                <a:solidFill>
                  <a:srgbClr val="C00000"/>
                </a:solidFill>
                <a:latin typeface="Times New Roman" panose="02020603050405020304" pitchFamily="18" charset="0"/>
                <a:cs typeface="Times New Roman" panose="02020603050405020304" pitchFamily="18" charset="0"/>
              </a:rPr>
              <a:t>Department of Mathematics</a:t>
            </a:r>
          </a:p>
          <a:p>
            <a:pPr algn="ctr"/>
            <a:r>
              <a:rPr lang="en-US" sz="2400" b="0" i="0" dirty="0">
                <a:solidFill>
                  <a:srgbClr val="C00000"/>
                </a:solidFill>
                <a:effectLst/>
                <a:latin typeface="Times New Roman" panose="02020603050405020304" pitchFamily="18" charset="0"/>
                <a:cs typeface="Times New Roman" panose="02020603050405020304" pitchFamily="18" charset="0"/>
              </a:rPr>
              <a:t>Texas A&amp;M University-Kingsville</a:t>
            </a:r>
          </a:p>
          <a:p>
            <a:endParaRPr lang="en-US" dirty="0">
              <a:solidFill>
                <a:schemeClr val="accent2">
                  <a:lumMod val="75000"/>
                </a:schemeClr>
              </a:solidFill>
            </a:endParaRPr>
          </a:p>
        </p:txBody>
      </p:sp>
      <p:sp>
        <p:nvSpPr>
          <p:cNvPr id="6" name="TextBox 5">
            <a:extLst>
              <a:ext uri="{FF2B5EF4-FFF2-40B4-BE49-F238E27FC236}">
                <a16:creationId xmlns:a16="http://schemas.microsoft.com/office/drawing/2014/main" id="{9C88B725-6E0D-2E91-378F-F0EDC267F124}"/>
              </a:ext>
            </a:extLst>
          </p:cNvPr>
          <p:cNvSpPr txBox="1"/>
          <p:nvPr/>
        </p:nvSpPr>
        <p:spPr>
          <a:xfrm>
            <a:off x="1723779" y="1065551"/>
            <a:ext cx="9648967" cy="1384995"/>
          </a:xfrm>
          <a:prstGeom prst="rect">
            <a:avLst/>
          </a:prstGeom>
          <a:noFill/>
        </p:spPr>
        <p:txBody>
          <a:bodyPr wrap="square" rtlCol="0">
            <a:spAutoFit/>
          </a:bodyPr>
          <a:lstStyle/>
          <a:p>
            <a:pPr algn="ctr"/>
            <a:r>
              <a:rPr lang="en-US" dirty="0">
                <a:solidFill>
                  <a:schemeClr val="accent2">
                    <a:lumMod val="75000"/>
                  </a:schemeClr>
                </a:solidFill>
                <a:latin typeface="Times New Roman" panose="02020603050405020304" pitchFamily="18" charset="0"/>
                <a:cs typeface="Times New Roman" panose="02020603050405020304" pitchFamily="18" charset="0"/>
              </a:rPr>
              <a:t> </a:t>
            </a:r>
            <a:r>
              <a:rPr lang="en-US" sz="2800" dirty="0">
                <a:solidFill>
                  <a:srgbClr val="C00000"/>
                </a:solidFill>
                <a:latin typeface="Times New Roman" panose="02020603050405020304" pitchFamily="18" charset="0"/>
                <a:cs typeface="Times New Roman" panose="02020603050405020304" pitchFamily="18" charset="0"/>
              </a:rPr>
              <a:t>2024 JOINT STATISTICAL MEETINGS</a:t>
            </a:r>
          </a:p>
          <a:p>
            <a:pPr algn="ctr"/>
            <a:r>
              <a:rPr lang="en-US" sz="2800" dirty="0">
                <a:solidFill>
                  <a:srgbClr val="C00000"/>
                </a:solidFill>
                <a:latin typeface="Times New Roman" panose="02020603050405020304" pitchFamily="18" charset="0"/>
                <a:cs typeface="Times New Roman" panose="02020603050405020304" pitchFamily="18" charset="0"/>
              </a:rPr>
              <a:t>PORTLAND, OREGON </a:t>
            </a:r>
          </a:p>
          <a:p>
            <a:pPr algn="ctr"/>
            <a:r>
              <a:rPr lang="en-US" sz="2800" dirty="0">
                <a:solidFill>
                  <a:srgbClr val="C00000"/>
                </a:solidFill>
                <a:latin typeface="Times New Roman" panose="02020603050405020304" pitchFamily="18" charset="0"/>
                <a:cs typeface="Times New Roman" panose="02020603050405020304" pitchFamily="18" charset="0"/>
              </a:rPr>
              <a:t>August 03-08</a:t>
            </a:r>
          </a:p>
        </p:txBody>
      </p:sp>
      <p:sp>
        <p:nvSpPr>
          <p:cNvPr id="9" name="Smiley Face 8"/>
          <p:cNvSpPr/>
          <p:nvPr/>
        </p:nvSpPr>
        <p:spPr>
          <a:xfrm>
            <a:off x="8794475" y="3640677"/>
            <a:ext cx="3269973" cy="3217323"/>
          </a:xfrm>
          <a:prstGeom prst="smileyFace">
            <a:avLst>
              <a:gd name="adj" fmla="val 4653"/>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7" name="Text Box 3"/>
          <p:cNvSpPr txBox="1">
            <a:spLocks noChangeArrowheads="1"/>
          </p:cNvSpPr>
          <p:nvPr/>
        </p:nvSpPr>
        <p:spPr bwMode="auto">
          <a:xfrm>
            <a:off x="9191184" y="5067085"/>
            <a:ext cx="2622274" cy="1015663"/>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If you are here for the American politics, you are at wrong spot.</a:t>
            </a:r>
            <a:endParaRPr kumimoji="0" 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1" name="Smiley Face 10"/>
          <p:cNvSpPr/>
          <p:nvPr/>
        </p:nvSpPr>
        <p:spPr>
          <a:xfrm>
            <a:off x="8604775" y="4880113"/>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p:cNvSpPr/>
          <p:nvPr/>
        </p:nvSpPr>
        <p:spPr>
          <a:xfrm>
            <a:off x="8794475" y="4382480"/>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p:cNvSpPr/>
          <p:nvPr/>
        </p:nvSpPr>
        <p:spPr>
          <a:xfrm>
            <a:off x="9037092" y="3884847"/>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p:cNvSpPr/>
          <p:nvPr/>
        </p:nvSpPr>
        <p:spPr>
          <a:xfrm>
            <a:off x="9469409" y="3640677"/>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p:cNvSpPr/>
          <p:nvPr/>
        </p:nvSpPr>
        <p:spPr>
          <a:xfrm>
            <a:off x="9901726" y="3391860"/>
            <a:ext cx="859849" cy="584130"/>
          </a:xfrm>
          <a:prstGeom prst="smileyFace">
            <a:avLst>
              <a:gd name="adj" fmla="val 465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miley Face 28"/>
          <p:cNvSpPr/>
          <p:nvPr/>
        </p:nvSpPr>
        <p:spPr>
          <a:xfrm>
            <a:off x="10761575" y="3478357"/>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miley Face 29"/>
          <p:cNvSpPr/>
          <p:nvPr/>
        </p:nvSpPr>
        <p:spPr>
          <a:xfrm>
            <a:off x="11193892" y="3776193"/>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miley Face 30"/>
          <p:cNvSpPr/>
          <p:nvPr/>
        </p:nvSpPr>
        <p:spPr>
          <a:xfrm>
            <a:off x="11543524" y="4234747"/>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p:cNvSpPr/>
          <p:nvPr/>
        </p:nvSpPr>
        <p:spPr>
          <a:xfrm>
            <a:off x="11759683" y="4732380"/>
            <a:ext cx="432317" cy="497633"/>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17"/>
          <p:cNvSpPr>
            <a:spLocks noGrp="1"/>
          </p:cNvSpPr>
          <p:nvPr>
            <p:ph type="dt" sz="half" idx="10"/>
          </p:nvPr>
        </p:nvSpPr>
        <p:spPr/>
        <p:txBody>
          <a:bodyPr/>
          <a:lstStyle/>
          <a:p>
            <a:fld id="{32E05531-9D92-418C-93B8-7B03A32CAD1F}" type="datetime1">
              <a:rPr lang="en-US" smtClean="0"/>
              <a:pPr/>
              <a:t>8/4/2024</a:t>
            </a:fld>
            <a:endParaRPr lang="en-US" dirty="0"/>
          </a:p>
        </p:txBody>
      </p:sp>
      <p:sp>
        <p:nvSpPr>
          <p:cNvPr id="19" name="Slide Number Placeholder 18"/>
          <p:cNvSpPr>
            <a:spLocks noGrp="1"/>
          </p:cNvSpPr>
          <p:nvPr>
            <p:ph type="sldNum" sz="quarter" idx="12"/>
          </p:nvPr>
        </p:nvSpPr>
        <p:spPr/>
        <p:txBody>
          <a:bodyPr/>
          <a:lstStyle/>
          <a:p>
            <a:fld id="{01F4E3DE-7827-C24F-AA90-600020D0F666}" type="slidenum">
              <a:rPr lang="en-US" smtClean="0"/>
              <a:pPr/>
              <a:t>1</a:t>
            </a:fld>
            <a:endParaRPr lang="en-US" dirty="0"/>
          </a:p>
        </p:txBody>
      </p:sp>
      <p:sp>
        <p:nvSpPr>
          <p:cNvPr id="20" name="TextBox 19"/>
          <p:cNvSpPr txBox="1"/>
          <p:nvPr/>
        </p:nvSpPr>
        <p:spPr>
          <a:xfrm>
            <a:off x="8966245" y="408791"/>
            <a:ext cx="3098203" cy="400110"/>
          </a:xfrm>
          <a:prstGeom prst="rect">
            <a:avLst/>
          </a:prstGeom>
          <a:noFill/>
        </p:spPr>
        <p:txBody>
          <a:bodyPr wrap="square" rtlCol="0">
            <a:spAutoFit/>
          </a:bodyPr>
          <a:lstStyle/>
          <a:p>
            <a:pPr algn="ctr"/>
            <a:r>
              <a:rPr lang="en-US" sz="2000" b="1" dirty="0">
                <a:solidFill>
                  <a:srgbClr val="0000FF"/>
                </a:solidFill>
              </a:rPr>
              <a:t>WATCH SLIDE SHOW IN PPT</a:t>
            </a:r>
          </a:p>
        </p:txBody>
      </p:sp>
      <p:pic>
        <p:nvPicPr>
          <p:cNvPr id="2050" name="Picture 2">
            <a:extLst>
              <a:ext uri="{FF2B5EF4-FFF2-40B4-BE49-F238E27FC236}">
                <a16:creationId xmlns:a16="http://schemas.microsoft.com/office/drawing/2014/main" id="{AE5F59D0-8A39-DCC2-2F96-E1D4FC9027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38430"/>
            <a:ext cx="3447559" cy="291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500" fill="hold"/>
                                        <p:tgtEl>
                                          <p:spTgt spid="2050"/>
                                        </p:tgtEl>
                                        <p:attrNameLst>
                                          <p:attrName>ppt_w</p:attrName>
                                        </p:attrNameLst>
                                      </p:cBhvr>
                                      <p:tavLst>
                                        <p:tav tm="0">
                                          <p:val>
                                            <p:fltVal val="0"/>
                                          </p:val>
                                        </p:tav>
                                        <p:tav tm="100000">
                                          <p:val>
                                            <p:strVal val="#ppt_w"/>
                                          </p:val>
                                        </p:tav>
                                      </p:tavLst>
                                    </p:anim>
                                    <p:anim calcmode="lin" valueType="num">
                                      <p:cBhvr>
                                        <p:cTn id="24" dur="500" fill="hold"/>
                                        <p:tgtEl>
                                          <p:spTgt spid="2050"/>
                                        </p:tgtEl>
                                        <p:attrNameLst>
                                          <p:attrName>ppt_h</p:attrName>
                                        </p:attrNameLst>
                                      </p:cBhvr>
                                      <p:tavLst>
                                        <p:tav tm="0">
                                          <p:val>
                                            <p:fltVal val="0"/>
                                          </p:val>
                                        </p:tav>
                                        <p:tav tm="100000">
                                          <p:val>
                                            <p:strVal val="#ppt_h"/>
                                          </p:val>
                                        </p:tav>
                                      </p:tavLst>
                                    </p:anim>
                                    <p:anim calcmode="lin" valueType="num">
                                      <p:cBhvr>
                                        <p:cTn id="25" dur="500" fill="hold"/>
                                        <p:tgtEl>
                                          <p:spTgt spid="2050"/>
                                        </p:tgtEl>
                                        <p:attrNameLst>
                                          <p:attrName>style.rotation</p:attrName>
                                        </p:attrNameLst>
                                      </p:cBhvr>
                                      <p:tavLst>
                                        <p:tav tm="0">
                                          <p:val>
                                            <p:fltVal val="360"/>
                                          </p:val>
                                        </p:tav>
                                        <p:tav tm="100000">
                                          <p:val>
                                            <p:fltVal val="0"/>
                                          </p:val>
                                        </p:tav>
                                      </p:tavLst>
                                    </p:anim>
                                    <p:animEffect transition="in" filter="fade">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1"/>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54" dur="1000" fill="hold"/>
                                        <p:tgtEl>
                                          <p:spTgt spid="25"/>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5"/>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64" dur="1000" fill="hold"/>
                                        <p:tgtEl>
                                          <p:spTgt spid="26"/>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6"/>
                                        </p:tgtEl>
                                      </p:cBhvr>
                                    </p:animEffect>
                                  </p:childTnLst>
                                </p:cTn>
                              </p:par>
                              <p:par>
                                <p:cTn id="69" presetID="25"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74" dur="1000" fill="hold"/>
                                        <p:tgtEl>
                                          <p:spTgt spid="27"/>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27"/>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84" dur="1000" fill="hold"/>
                                        <p:tgtEl>
                                          <p:spTgt spid="2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28"/>
                                        </p:tgtEl>
                                      </p:cBhvr>
                                    </p:animEffect>
                                  </p:childTnLst>
                                </p:cTn>
                              </p:par>
                              <p:par>
                                <p:cTn id="89" presetID="25"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94" dur="1000" fill="hold"/>
                                        <p:tgtEl>
                                          <p:spTgt spid="29"/>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9"/>
                                        </p:tgtEl>
                                      </p:cBhvr>
                                    </p:animEffect>
                                  </p:childTnLst>
                                </p:cTn>
                              </p:par>
                              <p:par>
                                <p:cTn id="99" presetID="25" presetClass="entr" presetSubtype="0" fill="hold" grpId="0" nodeType="with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4" dur="1000" fill="hold"/>
                                        <p:tgtEl>
                                          <p:spTgt spid="30"/>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30"/>
                                        </p:tgtEl>
                                      </p:cBhvr>
                                    </p:animEffect>
                                  </p:childTnLst>
                                </p:cTn>
                              </p:par>
                              <p:par>
                                <p:cTn id="109" presetID="25"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14" dur="1000" fill="hold"/>
                                        <p:tgtEl>
                                          <p:spTgt spid="31"/>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31"/>
                                        </p:tgtEl>
                                      </p:cBhvr>
                                    </p:animEffect>
                                  </p:childTnLst>
                                </p:cTn>
                              </p:par>
                              <p:par>
                                <p:cTn id="119" presetID="25"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24" dur="1000" fill="hold"/>
                                        <p:tgtEl>
                                          <p:spTgt spid="32"/>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32"/>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027"/>
                                        </p:tgtEl>
                                        <p:attrNameLst>
                                          <p:attrName>style.visibility</p:attrName>
                                        </p:attrNameLst>
                                      </p:cBhvr>
                                      <p:to>
                                        <p:strVal val="visible"/>
                                      </p:to>
                                    </p:set>
                                    <p:anim calcmode="lin" valueType="num">
                                      <p:cBhvr additive="base">
                                        <p:cTn id="133" dur="500" fill="hold"/>
                                        <p:tgtEl>
                                          <p:spTgt spid="1027"/>
                                        </p:tgtEl>
                                        <p:attrNameLst>
                                          <p:attrName>ppt_x</p:attrName>
                                        </p:attrNameLst>
                                      </p:cBhvr>
                                      <p:tavLst>
                                        <p:tav tm="0">
                                          <p:val>
                                            <p:strVal val="#ppt_x"/>
                                          </p:val>
                                        </p:tav>
                                        <p:tav tm="100000">
                                          <p:val>
                                            <p:strVal val="#ppt_x"/>
                                          </p:val>
                                        </p:tav>
                                      </p:tavLst>
                                    </p:anim>
                                    <p:anim calcmode="lin" valueType="num">
                                      <p:cBhvr additive="base">
                                        <p:cTn id="13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11"/>
                                        </p:tgtEl>
                                        <p:attrNameLst>
                                          <p:attrName>ppt_x</p:attrName>
                                        </p:attrNameLst>
                                      </p:cBhvr>
                                      <p:tavLst>
                                        <p:tav tm="0">
                                          <p:val>
                                            <p:strVal val="ppt_x"/>
                                          </p:val>
                                        </p:tav>
                                        <p:tav tm="100000">
                                          <p:val>
                                            <p:strVal val="ppt_x"/>
                                          </p:val>
                                        </p:tav>
                                      </p:tavLst>
                                    </p:anim>
                                    <p:anim calcmode="lin" valueType="num">
                                      <p:cBhvr additive="base">
                                        <p:cTn id="139" dur="500"/>
                                        <p:tgtEl>
                                          <p:spTgt spid="11"/>
                                        </p:tgtEl>
                                        <p:attrNameLst>
                                          <p:attrName>ppt_y</p:attrName>
                                        </p:attrNameLst>
                                      </p:cBhvr>
                                      <p:tavLst>
                                        <p:tav tm="0">
                                          <p:val>
                                            <p:strVal val="ppt_y"/>
                                          </p:val>
                                        </p:tav>
                                        <p:tav tm="100000">
                                          <p:val>
                                            <p:strVal val="1+ppt_h/2"/>
                                          </p:val>
                                        </p:tav>
                                      </p:tavLst>
                                    </p:anim>
                                    <p:set>
                                      <p:cBhvr>
                                        <p:cTn id="140" dur="1" fill="hold">
                                          <p:stCondLst>
                                            <p:cond delay="499"/>
                                          </p:stCondLst>
                                        </p:cTn>
                                        <p:tgtEl>
                                          <p:spTgt spid="11"/>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xit" presetSubtype="8" fill="hold" grpId="1" nodeType="clickEffect">
                                  <p:stCondLst>
                                    <p:cond delay="0"/>
                                  </p:stCondLst>
                                  <p:childTnLst>
                                    <p:anim calcmode="lin" valueType="num">
                                      <p:cBhvr additive="base">
                                        <p:cTn id="144" dur="500"/>
                                        <p:tgtEl>
                                          <p:spTgt spid="25"/>
                                        </p:tgtEl>
                                        <p:attrNameLst>
                                          <p:attrName>ppt_x</p:attrName>
                                        </p:attrNameLst>
                                      </p:cBhvr>
                                      <p:tavLst>
                                        <p:tav tm="0">
                                          <p:val>
                                            <p:strVal val="ppt_x"/>
                                          </p:val>
                                        </p:tav>
                                        <p:tav tm="100000">
                                          <p:val>
                                            <p:strVal val="0-ppt_w/2"/>
                                          </p:val>
                                        </p:tav>
                                      </p:tavLst>
                                    </p:anim>
                                    <p:anim calcmode="lin" valueType="num">
                                      <p:cBhvr additive="base">
                                        <p:cTn id="145" dur="500"/>
                                        <p:tgtEl>
                                          <p:spTgt spid="25"/>
                                        </p:tgtEl>
                                        <p:attrNameLst>
                                          <p:attrName>ppt_y</p:attrName>
                                        </p:attrNameLst>
                                      </p:cBhvr>
                                      <p:tavLst>
                                        <p:tav tm="0">
                                          <p:val>
                                            <p:strVal val="ppt_y"/>
                                          </p:val>
                                        </p:tav>
                                        <p:tav tm="100000">
                                          <p:val>
                                            <p:strVal val="ppt_y"/>
                                          </p:val>
                                        </p:tav>
                                      </p:tavLst>
                                    </p:anim>
                                    <p:set>
                                      <p:cBhvr>
                                        <p:cTn id="146" dur="1" fill="hold">
                                          <p:stCondLst>
                                            <p:cond delay="499"/>
                                          </p:stCondLst>
                                        </p:cTn>
                                        <p:tgtEl>
                                          <p:spTgt spid="2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26"/>
                                        </p:tgtEl>
                                        <p:attrNameLst>
                                          <p:attrName>ppt_x</p:attrName>
                                        </p:attrNameLst>
                                      </p:cBhvr>
                                      <p:tavLst>
                                        <p:tav tm="0">
                                          <p:val>
                                            <p:strVal val="ppt_x"/>
                                          </p:val>
                                        </p:tav>
                                        <p:tav tm="100000">
                                          <p:val>
                                            <p:strVal val="ppt_x"/>
                                          </p:val>
                                        </p:tav>
                                      </p:tavLst>
                                    </p:anim>
                                    <p:anim calcmode="lin" valueType="num">
                                      <p:cBhvr additive="base">
                                        <p:cTn id="151" dur="500"/>
                                        <p:tgtEl>
                                          <p:spTgt spid="26"/>
                                        </p:tgtEl>
                                        <p:attrNameLst>
                                          <p:attrName>ppt_y</p:attrName>
                                        </p:attrNameLst>
                                      </p:cBhvr>
                                      <p:tavLst>
                                        <p:tav tm="0">
                                          <p:val>
                                            <p:strVal val="ppt_y"/>
                                          </p:val>
                                        </p:tav>
                                        <p:tav tm="100000">
                                          <p:val>
                                            <p:strVal val="1+ppt_h/2"/>
                                          </p:val>
                                        </p:tav>
                                      </p:tavLst>
                                    </p:anim>
                                    <p:set>
                                      <p:cBhvr>
                                        <p:cTn id="152" dur="1" fill="hold">
                                          <p:stCondLst>
                                            <p:cond delay="499"/>
                                          </p:stCondLst>
                                        </p:cTn>
                                        <p:tgtEl>
                                          <p:spTgt spid="26"/>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xit" presetSubtype="2" fill="hold" grpId="1" nodeType="clickEffect">
                                  <p:stCondLst>
                                    <p:cond delay="0"/>
                                  </p:stCondLst>
                                  <p:childTnLst>
                                    <p:anim calcmode="lin" valueType="num">
                                      <p:cBhvr additive="base">
                                        <p:cTn id="156" dur="500"/>
                                        <p:tgtEl>
                                          <p:spTgt spid="27"/>
                                        </p:tgtEl>
                                        <p:attrNameLst>
                                          <p:attrName>ppt_x</p:attrName>
                                        </p:attrNameLst>
                                      </p:cBhvr>
                                      <p:tavLst>
                                        <p:tav tm="0">
                                          <p:val>
                                            <p:strVal val="ppt_x"/>
                                          </p:val>
                                        </p:tav>
                                        <p:tav tm="100000">
                                          <p:val>
                                            <p:strVal val="1+ppt_w/2"/>
                                          </p:val>
                                        </p:tav>
                                      </p:tavLst>
                                    </p:anim>
                                    <p:anim calcmode="lin" valueType="num">
                                      <p:cBhvr additive="base">
                                        <p:cTn id="157" dur="500"/>
                                        <p:tgtEl>
                                          <p:spTgt spid="27"/>
                                        </p:tgtEl>
                                        <p:attrNameLst>
                                          <p:attrName>ppt_y</p:attrName>
                                        </p:attrNameLst>
                                      </p:cBhvr>
                                      <p:tavLst>
                                        <p:tav tm="0">
                                          <p:val>
                                            <p:strVal val="ppt_y"/>
                                          </p:val>
                                        </p:tav>
                                        <p:tav tm="100000">
                                          <p:val>
                                            <p:strVal val="ppt_y"/>
                                          </p:val>
                                        </p:tav>
                                      </p:tavLst>
                                    </p:anim>
                                    <p:set>
                                      <p:cBhvr>
                                        <p:cTn id="158" dur="1" fill="hold">
                                          <p:stCondLst>
                                            <p:cond delay="499"/>
                                          </p:stCondLst>
                                        </p:cTn>
                                        <p:tgtEl>
                                          <p:spTgt spid="27"/>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xit" presetSubtype="1" fill="hold" grpId="1" nodeType="clickEffect">
                                  <p:stCondLst>
                                    <p:cond delay="0"/>
                                  </p:stCondLst>
                                  <p:childTnLst>
                                    <p:anim calcmode="lin" valueType="num">
                                      <p:cBhvr additive="base">
                                        <p:cTn id="162" dur="500"/>
                                        <p:tgtEl>
                                          <p:spTgt spid="28"/>
                                        </p:tgtEl>
                                        <p:attrNameLst>
                                          <p:attrName>ppt_x</p:attrName>
                                        </p:attrNameLst>
                                      </p:cBhvr>
                                      <p:tavLst>
                                        <p:tav tm="0">
                                          <p:val>
                                            <p:strVal val="ppt_x"/>
                                          </p:val>
                                        </p:tav>
                                        <p:tav tm="100000">
                                          <p:val>
                                            <p:strVal val="ppt_x"/>
                                          </p:val>
                                        </p:tav>
                                      </p:tavLst>
                                    </p:anim>
                                    <p:anim calcmode="lin" valueType="num">
                                      <p:cBhvr additive="base">
                                        <p:cTn id="163" dur="500"/>
                                        <p:tgtEl>
                                          <p:spTgt spid="28"/>
                                        </p:tgtEl>
                                        <p:attrNameLst>
                                          <p:attrName>ppt_y</p:attrName>
                                        </p:attrNameLst>
                                      </p:cBhvr>
                                      <p:tavLst>
                                        <p:tav tm="0">
                                          <p:val>
                                            <p:strVal val="ppt_y"/>
                                          </p:val>
                                        </p:tav>
                                        <p:tav tm="100000">
                                          <p:val>
                                            <p:strVal val="0-ppt_h/2"/>
                                          </p:val>
                                        </p:tav>
                                      </p:tavLst>
                                    </p:anim>
                                    <p:set>
                                      <p:cBhvr>
                                        <p:cTn id="164" dur="1" fill="hold">
                                          <p:stCondLst>
                                            <p:cond delay="499"/>
                                          </p:stCondLst>
                                        </p:cTn>
                                        <p:tgtEl>
                                          <p:spTgt spid="28"/>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 presetClass="exit" presetSubtype="2" fill="hold" grpId="1" nodeType="clickEffect">
                                  <p:stCondLst>
                                    <p:cond delay="0"/>
                                  </p:stCondLst>
                                  <p:childTnLst>
                                    <p:anim calcmode="lin" valueType="num">
                                      <p:cBhvr additive="base">
                                        <p:cTn id="168" dur="500"/>
                                        <p:tgtEl>
                                          <p:spTgt spid="29"/>
                                        </p:tgtEl>
                                        <p:attrNameLst>
                                          <p:attrName>ppt_x</p:attrName>
                                        </p:attrNameLst>
                                      </p:cBhvr>
                                      <p:tavLst>
                                        <p:tav tm="0">
                                          <p:val>
                                            <p:strVal val="ppt_x"/>
                                          </p:val>
                                        </p:tav>
                                        <p:tav tm="100000">
                                          <p:val>
                                            <p:strVal val="1+ppt_w/2"/>
                                          </p:val>
                                        </p:tav>
                                      </p:tavLst>
                                    </p:anim>
                                    <p:anim calcmode="lin" valueType="num">
                                      <p:cBhvr additive="base">
                                        <p:cTn id="169" dur="500"/>
                                        <p:tgtEl>
                                          <p:spTgt spid="29"/>
                                        </p:tgtEl>
                                        <p:attrNameLst>
                                          <p:attrName>ppt_y</p:attrName>
                                        </p:attrNameLst>
                                      </p:cBhvr>
                                      <p:tavLst>
                                        <p:tav tm="0">
                                          <p:val>
                                            <p:strVal val="ppt_y"/>
                                          </p:val>
                                        </p:tav>
                                        <p:tav tm="100000">
                                          <p:val>
                                            <p:strVal val="ppt_y"/>
                                          </p:val>
                                        </p:tav>
                                      </p:tavLst>
                                    </p:anim>
                                    <p:set>
                                      <p:cBhvr>
                                        <p:cTn id="170" dur="1" fill="hold">
                                          <p:stCondLst>
                                            <p:cond delay="499"/>
                                          </p:stCondLst>
                                        </p:cTn>
                                        <p:tgtEl>
                                          <p:spTgt spid="29"/>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1" presetClass="exit" presetSubtype="4" fill="hold" grpId="1" nodeType="clickEffect">
                                  <p:stCondLst>
                                    <p:cond delay="0"/>
                                  </p:stCondLst>
                                  <p:childTnLst>
                                    <p:animEffect transition="out" filter="wheel(4)">
                                      <p:cBhvr>
                                        <p:cTn id="174" dur="2000"/>
                                        <p:tgtEl>
                                          <p:spTgt spid="30"/>
                                        </p:tgtEl>
                                      </p:cBhvr>
                                    </p:animEffect>
                                    <p:set>
                                      <p:cBhvr>
                                        <p:cTn id="175" dur="1" fill="hold">
                                          <p:stCondLst>
                                            <p:cond delay="1999"/>
                                          </p:stCondLst>
                                        </p:cTn>
                                        <p:tgtEl>
                                          <p:spTgt spid="30"/>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2" presetClass="exit" presetSubtype="8" fill="hold" grpId="1" nodeType="clickEffect">
                                  <p:stCondLst>
                                    <p:cond delay="0"/>
                                  </p:stCondLst>
                                  <p:childTnLst>
                                    <p:anim calcmode="lin" valueType="num">
                                      <p:cBhvr additive="base">
                                        <p:cTn id="179" dur="500"/>
                                        <p:tgtEl>
                                          <p:spTgt spid="31"/>
                                        </p:tgtEl>
                                        <p:attrNameLst>
                                          <p:attrName>ppt_x</p:attrName>
                                        </p:attrNameLst>
                                      </p:cBhvr>
                                      <p:tavLst>
                                        <p:tav tm="0">
                                          <p:val>
                                            <p:strVal val="ppt_x"/>
                                          </p:val>
                                        </p:tav>
                                        <p:tav tm="100000">
                                          <p:val>
                                            <p:strVal val="0-ppt_w/2"/>
                                          </p:val>
                                        </p:tav>
                                      </p:tavLst>
                                    </p:anim>
                                    <p:anim calcmode="lin" valueType="num">
                                      <p:cBhvr additive="base">
                                        <p:cTn id="180" dur="500"/>
                                        <p:tgtEl>
                                          <p:spTgt spid="31"/>
                                        </p:tgtEl>
                                        <p:attrNameLst>
                                          <p:attrName>ppt_y</p:attrName>
                                        </p:attrNameLst>
                                      </p:cBhvr>
                                      <p:tavLst>
                                        <p:tav tm="0">
                                          <p:val>
                                            <p:strVal val="ppt_y"/>
                                          </p:val>
                                        </p:tav>
                                        <p:tav tm="100000">
                                          <p:val>
                                            <p:strVal val="ppt_y"/>
                                          </p:val>
                                        </p:tav>
                                      </p:tavLst>
                                    </p:anim>
                                    <p:set>
                                      <p:cBhvr>
                                        <p:cTn id="181" dur="1" fill="hold">
                                          <p:stCondLst>
                                            <p:cond delay="499"/>
                                          </p:stCondLst>
                                        </p:cTn>
                                        <p:tgtEl>
                                          <p:spTgt spid="31"/>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2" presetClass="exit" presetSubtype="9" fill="hold" grpId="1" nodeType="clickEffect">
                                  <p:stCondLst>
                                    <p:cond delay="0"/>
                                  </p:stCondLst>
                                  <p:childTnLst>
                                    <p:anim calcmode="lin" valueType="num">
                                      <p:cBhvr additive="base">
                                        <p:cTn id="185" dur="500"/>
                                        <p:tgtEl>
                                          <p:spTgt spid="32"/>
                                        </p:tgtEl>
                                        <p:attrNameLst>
                                          <p:attrName>ppt_x</p:attrName>
                                        </p:attrNameLst>
                                      </p:cBhvr>
                                      <p:tavLst>
                                        <p:tav tm="0">
                                          <p:val>
                                            <p:strVal val="ppt_x"/>
                                          </p:val>
                                        </p:tav>
                                        <p:tav tm="100000">
                                          <p:val>
                                            <p:strVal val="0-ppt_w/2"/>
                                          </p:val>
                                        </p:tav>
                                      </p:tavLst>
                                    </p:anim>
                                    <p:anim calcmode="lin" valueType="num">
                                      <p:cBhvr additive="base">
                                        <p:cTn id="186" dur="500"/>
                                        <p:tgtEl>
                                          <p:spTgt spid="32"/>
                                        </p:tgtEl>
                                        <p:attrNameLst>
                                          <p:attrName>ppt_y</p:attrName>
                                        </p:attrNameLst>
                                      </p:cBhvr>
                                      <p:tavLst>
                                        <p:tav tm="0">
                                          <p:val>
                                            <p:strVal val="ppt_y"/>
                                          </p:val>
                                        </p:tav>
                                        <p:tav tm="100000">
                                          <p:val>
                                            <p:strVal val="0-ppt_h/2"/>
                                          </p:val>
                                        </p:tav>
                                      </p:tavLst>
                                    </p:anim>
                                    <p:set>
                                      <p:cBhvr>
                                        <p:cTn id="187" dur="1" fill="hold">
                                          <p:stCondLst>
                                            <p:cond delay="499"/>
                                          </p:stCondLst>
                                        </p:cTn>
                                        <p:tgtEl>
                                          <p:spTgt spid="32"/>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3" presetClass="exit" presetSubtype="10" fill="hold" grpId="1" nodeType="clickEffect">
                                  <p:stCondLst>
                                    <p:cond delay="0"/>
                                  </p:stCondLst>
                                  <p:childTnLst>
                                    <p:animEffect transition="out" filter="blinds(horizontal)">
                                      <p:cBhvr>
                                        <p:cTn id="191" dur="500"/>
                                        <p:tgtEl>
                                          <p:spTgt spid="9"/>
                                        </p:tgtEl>
                                      </p:cBhvr>
                                    </p:animEffect>
                                    <p:set>
                                      <p:cBhvr>
                                        <p:cTn id="192" dur="1" fill="hold">
                                          <p:stCondLst>
                                            <p:cond delay="499"/>
                                          </p:stCondLst>
                                        </p:cTn>
                                        <p:tgtEl>
                                          <p:spTgt spid="9"/>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3" presetClass="exit" presetSubtype="10" fill="hold" grpId="1" nodeType="clickEffect">
                                  <p:stCondLst>
                                    <p:cond delay="0"/>
                                  </p:stCondLst>
                                  <p:childTnLst>
                                    <p:animEffect transition="out" filter="blinds(horizontal)">
                                      <p:cBhvr>
                                        <p:cTn id="196" dur="500"/>
                                        <p:tgtEl>
                                          <p:spTgt spid="1027"/>
                                        </p:tgtEl>
                                      </p:cBhvr>
                                    </p:animEffect>
                                    <p:set>
                                      <p:cBhvr>
                                        <p:cTn id="197"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9" grpId="1" animBg="1"/>
      <p:bldP spid="1027" grpId="0" animBg="1"/>
      <p:bldP spid="1027" grpId="1" animBg="1"/>
      <p:bldP spid="11" grpId="0" animBg="1"/>
      <p:bldP spid="11"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A4960-8492-D15B-56F8-23F567E2FDB8}"/>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76B2A8BB-C99B-60EB-1FC2-FABD24A02756}"/>
              </a:ext>
            </a:extLst>
          </p:cNvPr>
          <p:cNvSpPr>
            <a:spLocks noGrp="1"/>
          </p:cNvSpPr>
          <p:nvPr>
            <p:ph type="sldNum" sz="quarter" idx="12"/>
          </p:nvPr>
        </p:nvSpPr>
        <p:spPr/>
        <p:txBody>
          <a:bodyPr/>
          <a:lstStyle/>
          <a:p>
            <a:fld id="{01F4E3DE-7827-C24F-AA90-600020D0F666}" type="slidenum">
              <a:rPr lang="en-US" smtClean="0"/>
              <a:pPr/>
              <a:t>10</a:t>
            </a:fld>
            <a:endParaRPr lang="en-US" dirty="0"/>
          </a:p>
        </p:txBody>
      </p:sp>
      <p:sp>
        <p:nvSpPr>
          <p:cNvPr id="5" name="TextBox 4">
            <a:extLst>
              <a:ext uri="{FF2B5EF4-FFF2-40B4-BE49-F238E27FC236}">
                <a16:creationId xmlns:a16="http://schemas.microsoft.com/office/drawing/2014/main" id="{A5D214BD-BA90-41E0-56EE-858D5C259E1C}"/>
              </a:ext>
            </a:extLst>
          </p:cNvPr>
          <p:cNvSpPr txBox="1"/>
          <p:nvPr/>
        </p:nvSpPr>
        <p:spPr>
          <a:xfrm>
            <a:off x="441434" y="253915"/>
            <a:ext cx="11382704" cy="1200329"/>
          </a:xfrm>
          <a:prstGeom prst="rect">
            <a:avLst/>
          </a:prstGeom>
          <a:noFill/>
        </p:spPr>
        <p:txBody>
          <a:bodyPr wrap="square">
            <a:spAutoFit/>
          </a:bodyPr>
          <a:lstStyle/>
          <a:p>
            <a:r>
              <a:rPr lang="en-CA" sz="2400" dirty="0">
                <a:solidFill>
                  <a:srgbClr val="0000FF"/>
                </a:solidFill>
                <a:effectLst/>
                <a:latin typeface="Times New Roman" panose="02020603050405020304" pitchFamily="18" charset="0"/>
                <a:ea typeface="SimSun" panose="02010600030101010101" pitchFamily="2" charset="-122"/>
              </a:rPr>
              <a:t>Himmelfarb and Edgell (1980) introduced the idea of additive and multiplicative scrambled randomized response models which they used to estimate the population mean of a sensitive variable by making use of the known distribution of a scrambling variable</a:t>
            </a:r>
            <a:r>
              <a:rPr lang="en-CA" sz="2400" dirty="0">
                <a:effectLst/>
                <a:latin typeface="Times New Roman" panose="02020603050405020304" pitchFamily="18" charset="0"/>
                <a:ea typeface="SimSun" panose="02010600030101010101" pitchFamily="2" charset="-122"/>
              </a:rPr>
              <a:t>.</a:t>
            </a:r>
            <a:endParaRPr lang="en-US" sz="2400" dirty="0"/>
          </a:p>
        </p:txBody>
      </p:sp>
      <p:sp>
        <p:nvSpPr>
          <p:cNvPr id="6" name="TextBox 5">
            <a:extLst>
              <a:ext uri="{FF2B5EF4-FFF2-40B4-BE49-F238E27FC236}">
                <a16:creationId xmlns:a16="http://schemas.microsoft.com/office/drawing/2014/main" id="{E4A6259E-9161-5867-4D32-97AEC662F3D7}"/>
              </a:ext>
            </a:extLst>
          </p:cNvPr>
          <p:cNvSpPr txBox="1"/>
          <p:nvPr/>
        </p:nvSpPr>
        <p:spPr>
          <a:xfrm>
            <a:off x="504496" y="1623239"/>
            <a:ext cx="11256580" cy="830997"/>
          </a:xfrm>
          <a:prstGeom prst="rect">
            <a:avLst/>
          </a:prstGeom>
          <a:noFill/>
        </p:spPr>
        <p:txBody>
          <a:bodyPr wrap="square" rtlCol="0">
            <a:spAutoFit/>
          </a:bodyPr>
          <a:lstStyle/>
          <a:p>
            <a:r>
              <a:rPr lang="en-CA" sz="2400" dirty="0">
                <a:solidFill>
                  <a:srgbClr val="00B0F0"/>
                </a:solidFill>
                <a:effectLst/>
                <a:latin typeface="Times New Roman" panose="02020603050405020304" pitchFamily="18" charset="0"/>
                <a:ea typeface="SimSun" panose="02010600030101010101" pitchFamily="2" charset="-122"/>
              </a:rPr>
              <a:t>Eichhorn and Hayre (1983) further investigated the multiplicative scrambling approach in depth and discussed importance and limitations. </a:t>
            </a:r>
            <a:endParaRPr lang="en-US" sz="2400" dirty="0">
              <a:solidFill>
                <a:srgbClr val="00B0F0"/>
              </a:solidFill>
            </a:endParaRPr>
          </a:p>
        </p:txBody>
      </p:sp>
      <p:pic>
        <p:nvPicPr>
          <p:cNvPr id="11" name="Picture 10">
            <a:extLst>
              <a:ext uri="{FF2B5EF4-FFF2-40B4-BE49-F238E27FC236}">
                <a16:creationId xmlns:a16="http://schemas.microsoft.com/office/drawing/2014/main" id="{7C24B3F8-2EB3-64EF-236E-255335699A69}"/>
              </a:ext>
            </a:extLst>
          </p:cNvPr>
          <p:cNvPicPr>
            <a:picLocks noChangeAspect="1"/>
          </p:cNvPicPr>
          <p:nvPr/>
        </p:nvPicPr>
        <p:blipFill>
          <a:blip r:embed="rId2"/>
          <a:stretch>
            <a:fillRect/>
          </a:stretch>
        </p:blipFill>
        <p:spPr>
          <a:xfrm>
            <a:off x="377716" y="2623595"/>
            <a:ext cx="5686425" cy="3283136"/>
          </a:xfrm>
          <a:prstGeom prst="rect">
            <a:avLst/>
          </a:prstGeom>
        </p:spPr>
      </p:pic>
      <p:pic>
        <p:nvPicPr>
          <p:cNvPr id="12" name="Picture 11">
            <a:extLst>
              <a:ext uri="{FF2B5EF4-FFF2-40B4-BE49-F238E27FC236}">
                <a16:creationId xmlns:a16="http://schemas.microsoft.com/office/drawing/2014/main" id="{E6F9DB59-66AB-73DA-F6A1-EEA117126577}"/>
              </a:ext>
            </a:extLst>
          </p:cNvPr>
          <p:cNvPicPr>
            <a:picLocks noChangeAspect="1"/>
          </p:cNvPicPr>
          <p:nvPr/>
        </p:nvPicPr>
        <p:blipFill>
          <a:blip r:embed="rId3"/>
          <a:stretch>
            <a:fillRect/>
          </a:stretch>
        </p:blipFill>
        <p:spPr>
          <a:xfrm>
            <a:off x="6127859" y="2670303"/>
            <a:ext cx="5820266" cy="2152650"/>
          </a:xfrm>
          <a:prstGeom prst="rect">
            <a:avLst/>
          </a:prstGeom>
        </p:spPr>
      </p:pic>
      <p:pic>
        <p:nvPicPr>
          <p:cNvPr id="13" name="Picture 12">
            <a:extLst>
              <a:ext uri="{FF2B5EF4-FFF2-40B4-BE49-F238E27FC236}">
                <a16:creationId xmlns:a16="http://schemas.microsoft.com/office/drawing/2014/main" id="{136D8120-AB88-39D3-7600-D52D04569E71}"/>
              </a:ext>
            </a:extLst>
          </p:cNvPr>
          <p:cNvPicPr>
            <a:picLocks noChangeAspect="1"/>
          </p:cNvPicPr>
          <p:nvPr/>
        </p:nvPicPr>
        <p:blipFill>
          <a:blip r:embed="rId4"/>
          <a:stretch>
            <a:fillRect/>
          </a:stretch>
        </p:blipFill>
        <p:spPr>
          <a:xfrm>
            <a:off x="6127860" y="4893727"/>
            <a:ext cx="5820265" cy="1057275"/>
          </a:xfrm>
          <a:prstGeom prst="rect">
            <a:avLst/>
          </a:prstGeom>
        </p:spPr>
      </p:pic>
      <p:pic>
        <p:nvPicPr>
          <p:cNvPr id="14" name="Picture 13">
            <a:extLst>
              <a:ext uri="{FF2B5EF4-FFF2-40B4-BE49-F238E27FC236}">
                <a16:creationId xmlns:a16="http://schemas.microsoft.com/office/drawing/2014/main" id="{511551C1-92BE-74BB-2DB1-D2D87D61443F}"/>
              </a:ext>
            </a:extLst>
          </p:cNvPr>
          <p:cNvPicPr>
            <a:picLocks noChangeAspect="1"/>
          </p:cNvPicPr>
          <p:nvPr/>
        </p:nvPicPr>
        <p:blipFill>
          <a:blip r:embed="rId5"/>
          <a:stretch>
            <a:fillRect/>
          </a:stretch>
        </p:blipFill>
        <p:spPr>
          <a:xfrm>
            <a:off x="2926309" y="6051635"/>
            <a:ext cx="5876925" cy="552450"/>
          </a:xfrm>
          <a:prstGeom prst="rect">
            <a:avLst/>
          </a:prstGeom>
        </p:spPr>
      </p:pic>
    </p:spTree>
    <p:extLst>
      <p:ext uri="{BB962C8B-B14F-4D97-AF65-F5344CB8AC3E}">
        <p14:creationId xmlns:p14="http://schemas.microsoft.com/office/powerpoint/2010/main" val="381052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80">
                                          <p:stCondLst>
                                            <p:cond delay="0"/>
                                          </p:stCondLst>
                                        </p:cTn>
                                        <p:tgtEl>
                                          <p:spTgt spid="12"/>
                                        </p:tgtEl>
                                      </p:cBhvr>
                                    </p:animEffect>
                                    <p:anim calcmode="lin" valueType="num">
                                      <p:cBhvr>
                                        <p:cTn id="5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5" dur="26">
                                          <p:stCondLst>
                                            <p:cond delay="650"/>
                                          </p:stCondLst>
                                        </p:cTn>
                                        <p:tgtEl>
                                          <p:spTgt spid="12"/>
                                        </p:tgtEl>
                                      </p:cBhvr>
                                      <p:to x="100000" y="60000"/>
                                    </p:animScale>
                                    <p:animScale>
                                      <p:cBhvr>
                                        <p:cTn id="56" dur="166" decel="50000">
                                          <p:stCondLst>
                                            <p:cond delay="676"/>
                                          </p:stCondLst>
                                        </p:cTn>
                                        <p:tgtEl>
                                          <p:spTgt spid="12"/>
                                        </p:tgtEl>
                                      </p:cBhvr>
                                      <p:to x="100000" y="100000"/>
                                    </p:animScale>
                                    <p:animScale>
                                      <p:cBhvr>
                                        <p:cTn id="57" dur="26">
                                          <p:stCondLst>
                                            <p:cond delay="1312"/>
                                          </p:stCondLst>
                                        </p:cTn>
                                        <p:tgtEl>
                                          <p:spTgt spid="12"/>
                                        </p:tgtEl>
                                      </p:cBhvr>
                                      <p:to x="100000" y="80000"/>
                                    </p:animScale>
                                    <p:animScale>
                                      <p:cBhvr>
                                        <p:cTn id="58" dur="166" decel="50000">
                                          <p:stCondLst>
                                            <p:cond delay="1338"/>
                                          </p:stCondLst>
                                        </p:cTn>
                                        <p:tgtEl>
                                          <p:spTgt spid="12"/>
                                        </p:tgtEl>
                                      </p:cBhvr>
                                      <p:to x="100000" y="100000"/>
                                    </p:animScale>
                                    <p:animScale>
                                      <p:cBhvr>
                                        <p:cTn id="59" dur="26">
                                          <p:stCondLst>
                                            <p:cond delay="1642"/>
                                          </p:stCondLst>
                                        </p:cTn>
                                        <p:tgtEl>
                                          <p:spTgt spid="12"/>
                                        </p:tgtEl>
                                      </p:cBhvr>
                                      <p:to x="100000" y="90000"/>
                                    </p:animScale>
                                    <p:animScale>
                                      <p:cBhvr>
                                        <p:cTn id="60" dur="166" decel="50000">
                                          <p:stCondLst>
                                            <p:cond delay="1668"/>
                                          </p:stCondLst>
                                        </p:cTn>
                                        <p:tgtEl>
                                          <p:spTgt spid="12"/>
                                        </p:tgtEl>
                                      </p:cBhvr>
                                      <p:to x="100000" y="100000"/>
                                    </p:animScale>
                                    <p:animScale>
                                      <p:cBhvr>
                                        <p:cTn id="61" dur="26">
                                          <p:stCondLst>
                                            <p:cond delay="1808"/>
                                          </p:stCondLst>
                                        </p:cTn>
                                        <p:tgtEl>
                                          <p:spTgt spid="12"/>
                                        </p:tgtEl>
                                      </p:cBhvr>
                                      <p:to x="100000" y="95000"/>
                                    </p:animScale>
                                    <p:animScale>
                                      <p:cBhvr>
                                        <p:cTn id="62" dur="166" decel="50000">
                                          <p:stCondLst>
                                            <p:cond delay="1834"/>
                                          </p:stCondLst>
                                        </p:cTn>
                                        <p:tgtEl>
                                          <p:spTgt spid="12"/>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176CF8-E866-B274-77D3-6D9C2DFB7A97}"/>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397141C2-D3B3-17DB-CCC8-5B155E9FAE4E}"/>
              </a:ext>
            </a:extLst>
          </p:cNvPr>
          <p:cNvSpPr>
            <a:spLocks noGrp="1"/>
          </p:cNvSpPr>
          <p:nvPr>
            <p:ph type="sldNum" sz="quarter" idx="12"/>
          </p:nvPr>
        </p:nvSpPr>
        <p:spPr/>
        <p:txBody>
          <a:bodyPr/>
          <a:lstStyle/>
          <a:p>
            <a:fld id="{01F4E3DE-7827-C24F-AA90-600020D0F666}" type="slidenum">
              <a:rPr lang="en-US" smtClean="0"/>
              <a:pPr/>
              <a:t>11</a:t>
            </a:fld>
            <a:endParaRPr lang="en-US" dirty="0"/>
          </a:p>
        </p:txBody>
      </p:sp>
      <p:pic>
        <p:nvPicPr>
          <p:cNvPr id="8" name="Picture 7">
            <a:extLst>
              <a:ext uri="{FF2B5EF4-FFF2-40B4-BE49-F238E27FC236}">
                <a16:creationId xmlns:a16="http://schemas.microsoft.com/office/drawing/2014/main" id="{E948824D-0665-8AEA-4E83-116E94675DB5}"/>
              </a:ext>
            </a:extLst>
          </p:cNvPr>
          <p:cNvPicPr>
            <a:picLocks noChangeAspect="1"/>
          </p:cNvPicPr>
          <p:nvPr/>
        </p:nvPicPr>
        <p:blipFill>
          <a:blip r:embed="rId2"/>
          <a:stretch>
            <a:fillRect/>
          </a:stretch>
        </p:blipFill>
        <p:spPr>
          <a:xfrm>
            <a:off x="5877911" y="1000710"/>
            <a:ext cx="4743450" cy="2133600"/>
          </a:xfrm>
          <a:prstGeom prst="rect">
            <a:avLst/>
          </a:prstGeom>
        </p:spPr>
      </p:pic>
      <p:pic>
        <p:nvPicPr>
          <p:cNvPr id="7" name="Picture 6">
            <a:extLst>
              <a:ext uri="{FF2B5EF4-FFF2-40B4-BE49-F238E27FC236}">
                <a16:creationId xmlns:a16="http://schemas.microsoft.com/office/drawing/2014/main" id="{5DEFB254-44BF-5954-BE18-83194BB6D1B1}"/>
              </a:ext>
            </a:extLst>
          </p:cNvPr>
          <p:cNvPicPr>
            <a:picLocks noChangeAspect="1"/>
          </p:cNvPicPr>
          <p:nvPr/>
        </p:nvPicPr>
        <p:blipFill>
          <a:blip r:embed="rId3"/>
          <a:stretch>
            <a:fillRect/>
          </a:stretch>
        </p:blipFill>
        <p:spPr>
          <a:xfrm>
            <a:off x="1221828" y="906474"/>
            <a:ext cx="4396937" cy="2227836"/>
          </a:xfrm>
          <a:prstGeom prst="rect">
            <a:avLst/>
          </a:prstGeom>
        </p:spPr>
      </p:pic>
      <p:pic>
        <p:nvPicPr>
          <p:cNvPr id="4" name="Picture 3">
            <a:extLst>
              <a:ext uri="{FF2B5EF4-FFF2-40B4-BE49-F238E27FC236}">
                <a16:creationId xmlns:a16="http://schemas.microsoft.com/office/drawing/2014/main" id="{F68C5656-9782-4F0F-5ADA-308BD4F21D0D}"/>
              </a:ext>
            </a:extLst>
          </p:cNvPr>
          <p:cNvPicPr>
            <a:picLocks noChangeAspect="1"/>
          </p:cNvPicPr>
          <p:nvPr/>
        </p:nvPicPr>
        <p:blipFill>
          <a:blip r:embed="rId4"/>
          <a:stretch>
            <a:fillRect/>
          </a:stretch>
        </p:blipFill>
        <p:spPr>
          <a:xfrm>
            <a:off x="1948848" y="3497227"/>
            <a:ext cx="7858125" cy="2360064"/>
          </a:xfrm>
          <a:prstGeom prst="rect">
            <a:avLst/>
          </a:prstGeom>
        </p:spPr>
      </p:pic>
    </p:spTree>
    <p:extLst>
      <p:ext uri="{BB962C8B-B14F-4D97-AF65-F5344CB8AC3E}">
        <p14:creationId xmlns:p14="http://schemas.microsoft.com/office/powerpoint/2010/main" val="8509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360"/>
                                          </p:val>
                                        </p:tav>
                                        <p:tav tm="100000">
                                          <p:val>
                                            <p:fltVal val="0"/>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606EAF-F99E-F2AF-8E88-A34A935224CD}"/>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D5CAD03D-31C9-433C-2978-CE29CC4232D8}"/>
              </a:ext>
            </a:extLst>
          </p:cNvPr>
          <p:cNvSpPr>
            <a:spLocks noGrp="1"/>
          </p:cNvSpPr>
          <p:nvPr>
            <p:ph type="sldNum" sz="quarter" idx="12"/>
          </p:nvPr>
        </p:nvSpPr>
        <p:spPr/>
        <p:txBody>
          <a:bodyPr/>
          <a:lstStyle/>
          <a:p>
            <a:fld id="{01F4E3DE-7827-C24F-AA90-600020D0F666}" type="slidenum">
              <a:rPr lang="en-US" smtClean="0"/>
              <a:pPr/>
              <a:t>12</a:t>
            </a:fld>
            <a:endParaRPr lang="en-US" dirty="0"/>
          </a:p>
        </p:txBody>
      </p:sp>
      <p:sp>
        <p:nvSpPr>
          <p:cNvPr id="8" name="TextBox 7">
            <a:extLst>
              <a:ext uri="{FF2B5EF4-FFF2-40B4-BE49-F238E27FC236}">
                <a16:creationId xmlns:a16="http://schemas.microsoft.com/office/drawing/2014/main" id="{FC689503-2C88-8FB9-09C7-D8F896D494DD}"/>
              </a:ext>
            </a:extLst>
          </p:cNvPr>
          <p:cNvSpPr txBox="1"/>
          <p:nvPr/>
        </p:nvSpPr>
        <p:spPr>
          <a:xfrm>
            <a:off x="273270" y="273269"/>
            <a:ext cx="11288110" cy="830997"/>
          </a:xfrm>
          <a:prstGeom prst="rect">
            <a:avLst/>
          </a:prstGeom>
          <a:noFill/>
        </p:spPr>
        <p:txBody>
          <a:bodyPr wrap="square" rtlCol="0">
            <a:spAutoFit/>
          </a:bodyPr>
          <a:lstStyle/>
          <a:p>
            <a:r>
              <a:rPr lang="en-CA" sz="2400" dirty="0">
                <a:solidFill>
                  <a:srgbClr val="0000FF"/>
                </a:solidFill>
                <a:effectLst/>
                <a:latin typeface="Times New Roman" panose="02020603050405020304" pitchFamily="18" charset="0"/>
                <a:ea typeface="SimSun" panose="02010600030101010101" pitchFamily="2" charset="-122"/>
              </a:rPr>
              <a:t>Chaudhuri and Stenger (1992) incorporated another ingenious suggestion of combining both the additive and multiplicative model together.</a:t>
            </a:r>
            <a:endParaRPr lang="en-US" sz="2400" dirty="0">
              <a:solidFill>
                <a:srgbClr val="0000FF"/>
              </a:solidFill>
            </a:endParaRPr>
          </a:p>
        </p:txBody>
      </p:sp>
      <p:pic>
        <p:nvPicPr>
          <p:cNvPr id="7" name="Picture 6">
            <a:extLst>
              <a:ext uri="{FF2B5EF4-FFF2-40B4-BE49-F238E27FC236}">
                <a16:creationId xmlns:a16="http://schemas.microsoft.com/office/drawing/2014/main" id="{EDA6B3C1-B6E2-6EF3-1C29-0C9BDF036871}"/>
              </a:ext>
            </a:extLst>
          </p:cNvPr>
          <p:cNvPicPr>
            <a:picLocks noChangeAspect="1"/>
          </p:cNvPicPr>
          <p:nvPr/>
        </p:nvPicPr>
        <p:blipFill>
          <a:blip r:embed="rId2"/>
          <a:stretch>
            <a:fillRect/>
          </a:stretch>
        </p:blipFill>
        <p:spPr>
          <a:xfrm>
            <a:off x="8492359" y="1891862"/>
            <a:ext cx="3444026" cy="2263420"/>
          </a:xfrm>
          <a:prstGeom prst="rect">
            <a:avLst/>
          </a:prstGeom>
        </p:spPr>
      </p:pic>
      <p:pic>
        <p:nvPicPr>
          <p:cNvPr id="12" name="Picture 11">
            <a:extLst>
              <a:ext uri="{FF2B5EF4-FFF2-40B4-BE49-F238E27FC236}">
                <a16:creationId xmlns:a16="http://schemas.microsoft.com/office/drawing/2014/main" id="{E4BC6DF1-02A5-E1B0-26D7-031CD2B058CF}"/>
              </a:ext>
            </a:extLst>
          </p:cNvPr>
          <p:cNvPicPr>
            <a:picLocks noChangeAspect="1"/>
          </p:cNvPicPr>
          <p:nvPr/>
        </p:nvPicPr>
        <p:blipFill>
          <a:blip r:embed="rId3"/>
          <a:stretch>
            <a:fillRect/>
          </a:stretch>
        </p:blipFill>
        <p:spPr>
          <a:xfrm>
            <a:off x="255616" y="5130854"/>
            <a:ext cx="4695825" cy="1304925"/>
          </a:xfrm>
          <a:prstGeom prst="rect">
            <a:avLst/>
          </a:prstGeom>
        </p:spPr>
      </p:pic>
      <p:pic>
        <p:nvPicPr>
          <p:cNvPr id="14" name="Picture 13">
            <a:extLst>
              <a:ext uri="{FF2B5EF4-FFF2-40B4-BE49-F238E27FC236}">
                <a16:creationId xmlns:a16="http://schemas.microsoft.com/office/drawing/2014/main" id="{0E3BCEF7-70A9-8E68-DE7F-8846C023A261}"/>
              </a:ext>
            </a:extLst>
          </p:cNvPr>
          <p:cNvPicPr>
            <a:picLocks noChangeAspect="1"/>
          </p:cNvPicPr>
          <p:nvPr/>
        </p:nvPicPr>
        <p:blipFill>
          <a:blip r:embed="rId4"/>
          <a:stretch>
            <a:fillRect/>
          </a:stretch>
        </p:blipFill>
        <p:spPr>
          <a:xfrm>
            <a:off x="5449861" y="5146122"/>
            <a:ext cx="4905375" cy="1295400"/>
          </a:xfrm>
          <a:prstGeom prst="rect">
            <a:avLst/>
          </a:prstGeom>
        </p:spPr>
      </p:pic>
      <p:pic>
        <p:nvPicPr>
          <p:cNvPr id="15" name="Picture 14">
            <a:extLst>
              <a:ext uri="{FF2B5EF4-FFF2-40B4-BE49-F238E27FC236}">
                <a16:creationId xmlns:a16="http://schemas.microsoft.com/office/drawing/2014/main" id="{E3011BBF-065D-CB48-E8E6-AB61E577DBE3}"/>
              </a:ext>
            </a:extLst>
          </p:cNvPr>
          <p:cNvPicPr>
            <a:picLocks noChangeAspect="1"/>
          </p:cNvPicPr>
          <p:nvPr/>
        </p:nvPicPr>
        <p:blipFill>
          <a:blip r:embed="rId5"/>
          <a:stretch>
            <a:fillRect/>
          </a:stretch>
        </p:blipFill>
        <p:spPr>
          <a:xfrm>
            <a:off x="255616" y="1239944"/>
            <a:ext cx="7774288" cy="3819525"/>
          </a:xfrm>
          <a:prstGeom prst="rect">
            <a:avLst/>
          </a:prstGeom>
        </p:spPr>
      </p:pic>
    </p:spTree>
    <p:extLst>
      <p:ext uri="{BB962C8B-B14F-4D97-AF65-F5344CB8AC3E}">
        <p14:creationId xmlns:p14="http://schemas.microsoft.com/office/powerpoint/2010/main" val="294078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by="(-#ppt_w*2)" calcmode="lin" valueType="num">
                                      <p:cBhvr rctx="PPT">
                                        <p:cTn id="7" dur="500" autoRev="1" fill="hold">
                                          <p:stCondLst>
                                            <p:cond delay="0"/>
                                          </p:stCondLst>
                                        </p:cTn>
                                        <p:tgtEl>
                                          <p:spTgt spid="8"/>
                                        </p:tgtEl>
                                        <p:attrNameLst>
                                          <p:attrName>ppt_w</p:attrName>
                                        </p:attrNameLst>
                                      </p:cBhvr>
                                    </p:anim>
                                    <p:anim by="(#ppt_w*0.50)" calcmode="lin" valueType="num">
                                      <p:cBhvr>
                                        <p:cTn id="8" dur="500" decel="50000" autoRev="1" fill="hold">
                                          <p:stCondLst>
                                            <p:cond delay="0"/>
                                          </p:stCondLst>
                                        </p:cTn>
                                        <p:tgtEl>
                                          <p:spTgt spid="8"/>
                                        </p:tgtEl>
                                        <p:attrNameLst>
                                          <p:attrName>ppt_x</p:attrName>
                                        </p:attrNameLst>
                                      </p:cBhvr>
                                    </p:anim>
                                    <p:anim from="(-#ppt_h/2)" to="(#ppt_y)" calcmode="lin" valueType="num">
                                      <p:cBhvr>
                                        <p:cTn id="9" dur="1000" fill="hold">
                                          <p:stCondLst>
                                            <p:cond delay="0"/>
                                          </p:stCondLst>
                                        </p:cTn>
                                        <p:tgtEl>
                                          <p:spTgt spid="8"/>
                                        </p:tgtEl>
                                        <p:attrNameLst>
                                          <p:attrName>ppt_y</p:attrName>
                                        </p:attrNameLst>
                                      </p:cBhvr>
                                    </p:anim>
                                    <p:animRot by="21600000">
                                      <p:cBhvr>
                                        <p:cTn id="10" dur="1000" fill="hold">
                                          <p:stCondLst>
                                            <p:cond delay="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360"/>
                                          </p:val>
                                        </p:tav>
                                        <p:tav tm="100000">
                                          <p:val>
                                            <p:fltVal val="0"/>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3B88A-81D8-E1DF-ED55-5B36D78CBDC4}"/>
              </a:ext>
            </a:extLst>
          </p:cNvPr>
          <p:cNvSpPr>
            <a:spLocks noGrp="1"/>
          </p:cNvSpPr>
          <p:nvPr>
            <p:ph type="dt" sz="half" idx="10"/>
          </p:nvPr>
        </p:nvSpPr>
        <p:spPr>
          <a:xfrm>
            <a:off x="838200" y="6356349"/>
            <a:ext cx="2743200" cy="365125"/>
          </a:xfrm>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433DFD54-DE0C-9A69-F1CF-8A9849538A2D}"/>
              </a:ext>
            </a:extLst>
          </p:cNvPr>
          <p:cNvSpPr>
            <a:spLocks noGrp="1"/>
          </p:cNvSpPr>
          <p:nvPr>
            <p:ph type="sldNum" sz="quarter" idx="12"/>
          </p:nvPr>
        </p:nvSpPr>
        <p:spPr/>
        <p:txBody>
          <a:bodyPr/>
          <a:lstStyle/>
          <a:p>
            <a:fld id="{01F4E3DE-7827-C24F-AA90-600020D0F666}" type="slidenum">
              <a:rPr lang="en-US" smtClean="0"/>
              <a:pPr/>
              <a:t>13</a:t>
            </a:fld>
            <a:endParaRPr lang="en-US" dirty="0"/>
          </a:p>
        </p:txBody>
      </p:sp>
      <p:pic>
        <p:nvPicPr>
          <p:cNvPr id="6" name="Picture 5">
            <a:extLst>
              <a:ext uri="{FF2B5EF4-FFF2-40B4-BE49-F238E27FC236}">
                <a16:creationId xmlns:a16="http://schemas.microsoft.com/office/drawing/2014/main" id="{38248F3B-54AF-C34D-295B-EDE69640B501}"/>
              </a:ext>
            </a:extLst>
          </p:cNvPr>
          <p:cNvPicPr>
            <a:picLocks noChangeAspect="1"/>
          </p:cNvPicPr>
          <p:nvPr/>
        </p:nvPicPr>
        <p:blipFill>
          <a:blip r:embed="rId2"/>
          <a:stretch>
            <a:fillRect/>
          </a:stretch>
        </p:blipFill>
        <p:spPr>
          <a:xfrm>
            <a:off x="484297" y="220608"/>
            <a:ext cx="4181475" cy="533400"/>
          </a:xfrm>
          <a:prstGeom prst="rect">
            <a:avLst/>
          </a:prstGeom>
        </p:spPr>
      </p:pic>
      <p:pic>
        <p:nvPicPr>
          <p:cNvPr id="7" name="Picture 6">
            <a:extLst>
              <a:ext uri="{FF2B5EF4-FFF2-40B4-BE49-F238E27FC236}">
                <a16:creationId xmlns:a16="http://schemas.microsoft.com/office/drawing/2014/main" id="{1AC038B1-C5FC-EA97-8346-8171497D7063}"/>
              </a:ext>
            </a:extLst>
          </p:cNvPr>
          <p:cNvPicPr>
            <a:picLocks noChangeAspect="1"/>
          </p:cNvPicPr>
          <p:nvPr/>
        </p:nvPicPr>
        <p:blipFill>
          <a:blip r:embed="rId3"/>
          <a:stretch>
            <a:fillRect/>
          </a:stretch>
        </p:blipFill>
        <p:spPr>
          <a:xfrm>
            <a:off x="1479823" y="959671"/>
            <a:ext cx="3514725" cy="1085850"/>
          </a:xfrm>
          <a:prstGeom prst="rect">
            <a:avLst/>
          </a:prstGeom>
        </p:spPr>
      </p:pic>
      <p:pic>
        <p:nvPicPr>
          <p:cNvPr id="9" name="Picture 8">
            <a:extLst>
              <a:ext uri="{FF2B5EF4-FFF2-40B4-BE49-F238E27FC236}">
                <a16:creationId xmlns:a16="http://schemas.microsoft.com/office/drawing/2014/main" id="{C248434E-0565-3E6A-F6F6-97988721C89D}"/>
              </a:ext>
            </a:extLst>
          </p:cNvPr>
          <p:cNvPicPr>
            <a:picLocks noChangeAspect="1"/>
          </p:cNvPicPr>
          <p:nvPr/>
        </p:nvPicPr>
        <p:blipFill>
          <a:blip r:embed="rId4"/>
          <a:stretch>
            <a:fillRect/>
          </a:stretch>
        </p:blipFill>
        <p:spPr>
          <a:xfrm>
            <a:off x="968512" y="4617162"/>
            <a:ext cx="5543550" cy="895350"/>
          </a:xfrm>
          <a:prstGeom prst="rect">
            <a:avLst/>
          </a:prstGeom>
        </p:spPr>
      </p:pic>
      <p:pic>
        <p:nvPicPr>
          <p:cNvPr id="10" name="Picture 9">
            <a:extLst>
              <a:ext uri="{FF2B5EF4-FFF2-40B4-BE49-F238E27FC236}">
                <a16:creationId xmlns:a16="http://schemas.microsoft.com/office/drawing/2014/main" id="{83971761-4C62-42A2-1CC7-D6AC1E6E3ED3}"/>
              </a:ext>
            </a:extLst>
          </p:cNvPr>
          <p:cNvPicPr>
            <a:picLocks noChangeAspect="1"/>
          </p:cNvPicPr>
          <p:nvPr/>
        </p:nvPicPr>
        <p:blipFill>
          <a:blip r:embed="rId5"/>
          <a:stretch>
            <a:fillRect/>
          </a:stretch>
        </p:blipFill>
        <p:spPr>
          <a:xfrm>
            <a:off x="7029288" y="487308"/>
            <a:ext cx="3908371" cy="2743200"/>
          </a:xfrm>
          <a:prstGeom prst="rect">
            <a:avLst/>
          </a:prstGeom>
        </p:spPr>
      </p:pic>
      <p:pic>
        <p:nvPicPr>
          <p:cNvPr id="11" name="Picture 10">
            <a:extLst>
              <a:ext uri="{FF2B5EF4-FFF2-40B4-BE49-F238E27FC236}">
                <a16:creationId xmlns:a16="http://schemas.microsoft.com/office/drawing/2014/main" id="{B3B143BE-16BB-E0F3-567E-B37C2D8325E2}"/>
              </a:ext>
            </a:extLst>
          </p:cNvPr>
          <p:cNvPicPr>
            <a:picLocks noChangeAspect="1"/>
          </p:cNvPicPr>
          <p:nvPr/>
        </p:nvPicPr>
        <p:blipFill>
          <a:blip r:embed="rId6"/>
          <a:stretch>
            <a:fillRect/>
          </a:stretch>
        </p:blipFill>
        <p:spPr>
          <a:xfrm>
            <a:off x="6667500" y="3634197"/>
            <a:ext cx="5524500" cy="1133475"/>
          </a:xfrm>
          <a:prstGeom prst="rect">
            <a:avLst/>
          </a:prstGeom>
        </p:spPr>
      </p:pic>
      <p:pic>
        <p:nvPicPr>
          <p:cNvPr id="12" name="Picture 11">
            <a:extLst>
              <a:ext uri="{FF2B5EF4-FFF2-40B4-BE49-F238E27FC236}">
                <a16:creationId xmlns:a16="http://schemas.microsoft.com/office/drawing/2014/main" id="{34852FE1-2478-5D5F-A8AD-9EDF186508D2}"/>
              </a:ext>
            </a:extLst>
          </p:cNvPr>
          <p:cNvPicPr>
            <a:picLocks noChangeAspect="1"/>
          </p:cNvPicPr>
          <p:nvPr/>
        </p:nvPicPr>
        <p:blipFill>
          <a:blip r:embed="rId7"/>
          <a:stretch>
            <a:fillRect/>
          </a:stretch>
        </p:blipFill>
        <p:spPr>
          <a:xfrm>
            <a:off x="6672427" y="4889500"/>
            <a:ext cx="4419600" cy="1466850"/>
          </a:xfrm>
          <a:prstGeom prst="rect">
            <a:avLst/>
          </a:prstGeom>
        </p:spPr>
      </p:pic>
      <p:pic>
        <p:nvPicPr>
          <p:cNvPr id="4" name="Picture 3">
            <a:extLst>
              <a:ext uri="{FF2B5EF4-FFF2-40B4-BE49-F238E27FC236}">
                <a16:creationId xmlns:a16="http://schemas.microsoft.com/office/drawing/2014/main" id="{3E2F7B13-0473-A9E8-A5CA-7ED98C99DE09}"/>
              </a:ext>
            </a:extLst>
          </p:cNvPr>
          <p:cNvPicPr>
            <a:picLocks noChangeAspect="1"/>
          </p:cNvPicPr>
          <p:nvPr/>
        </p:nvPicPr>
        <p:blipFill>
          <a:blip r:embed="rId8"/>
          <a:stretch>
            <a:fillRect/>
          </a:stretch>
        </p:blipFill>
        <p:spPr>
          <a:xfrm>
            <a:off x="1254341" y="2343150"/>
            <a:ext cx="4914900" cy="2171700"/>
          </a:xfrm>
          <a:prstGeom prst="rect">
            <a:avLst/>
          </a:prstGeom>
        </p:spPr>
      </p:pic>
    </p:spTree>
    <p:extLst>
      <p:ext uri="{BB962C8B-B14F-4D97-AF65-F5344CB8AC3E}">
        <p14:creationId xmlns:p14="http://schemas.microsoft.com/office/powerpoint/2010/main" val="4589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80">
                                          <p:stCondLst>
                                            <p:cond delay="0"/>
                                          </p:stCondLst>
                                        </p:cTn>
                                        <p:tgtEl>
                                          <p:spTgt spid="9"/>
                                        </p:tgtEl>
                                      </p:cBhvr>
                                    </p:animEffect>
                                    <p:anim calcmode="lin" valueType="num">
                                      <p:cBhvr>
                                        <p:cTn id="4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gtEl>
                                      </p:cBhvr>
                                      <p:to x="100000" y="60000"/>
                                    </p:animScale>
                                    <p:animScale>
                                      <p:cBhvr>
                                        <p:cTn id="46" dur="166" decel="50000">
                                          <p:stCondLst>
                                            <p:cond delay="676"/>
                                          </p:stCondLst>
                                        </p:cTn>
                                        <p:tgtEl>
                                          <p:spTgt spid="9"/>
                                        </p:tgtEl>
                                      </p:cBhvr>
                                      <p:to x="100000" y="100000"/>
                                    </p:animScale>
                                    <p:animScale>
                                      <p:cBhvr>
                                        <p:cTn id="47" dur="26">
                                          <p:stCondLst>
                                            <p:cond delay="1312"/>
                                          </p:stCondLst>
                                        </p:cTn>
                                        <p:tgtEl>
                                          <p:spTgt spid="9"/>
                                        </p:tgtEl>
                                      </p:cBhvr>
                                      <p:to x="100000" y="80000"/>
                                    </p:animScale>
                                    <p:animScale>
                                      <p:cBhvr>
                                        <p:cTn id="48" dur="166" decel="50000">
                                          <p:stCondLst>
                                            <p:cond delay="1338"/>
                                          </p:stCondLst>
                                        </p:cTn>
                                        <p:tgtEl>
                                          <p:spTgt spid="9"/>
                                        </p:tgtEl>
                                      </p:cBhvr>
                                      <p:to x="100000" y="100000"/>
                                    </p:animScale>
                                    <p:animScale>
                                      <p:cBhvr>
                                        <p:cTn id="49" dur="26">
                                          <p:stCondLst>
                                            <p:cond delay="1642"/>
                                          </p:stCondLst>
                                        </p:cTn>
                                        <p:tgtEl>
                                          <p:spTgt spid="9"/>
                                        </p:tgtEl>
                                      </p:cBhvr>
                                      <p:to x="100000" y="90000"/>
                                    </p:animScale>
                                    <p:animScale>
                                      <p:cBhvr>
                                        <p:cTn id="50" dur="166" decel="50000">
                                          <p:stCondLst>
                                            <p:cond delay="1668"/>
                                          </p:stCondLst>
                                        </p:cTn>
                                        <p:tgtEl>
                                          <p:spTgt spid="9"/>
                                        </p:tgtEl>
                                      </p:cBhvr>
                                      <p:to x="100000" y="100000"/>
                                    </p:animScale>
                                    <p:animScale>
                                      <p:cBhvr>
                                        <p:cTn id="51" dur="26">
                                          <p:stCondLst>
                                            <p:cond delay="1808"/>
                                          </p:stCondLst>
                                        </p:cTn>
                                        <p:tgtEl>
                                          <p:spTgt spid="9"/>
                                        </p:tgtEl>
                                      </p:cBhvr>
                                      <p:to x="100000" y="95000"/>
                                    </p:animScale>
                                    <p:animScale>
                                      <p:cBhvr>
                                        <p:cTn id="52" dur="166" decel="50000">
                                          <p:stCondLst>
                                            <p:cond delay="1834"/>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0-#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D6D827-93D4-1313-7C2F-B3B981AFA232}"/>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A10E96F1-40A4-8450-DACF-C5DBE1075B2B}"/>
              </a:ext>
            </a:extLst>
          </p:cNvPr>
          <p:cNvSpPr>
            <a:spLocks noGrp="1"/>
          </p:cNvSpPr>
          <p:nvPr>
            <p:ph type="sldNum" sz="quarter" idx="12"/>
          </p:nvPr>
        </p:nvSpPr>
        <p:spPr/>
        <p:txBody>
          <a:bodyPr/>
          <a:lstStyle/>
          <a:p>
            <a:fld id="{01F4E3DE-7827-C24F-AA90-600020D0F666}" type="slidenum">
              <a:rPr lang="en-US" smtClean="0"/>
              <a:pPr/>
              <a:t>14</a:t>
            </a:fld>
            <a:endParaRPr lang="en-US" dirty="0"/>
          </a:p>
        </p:txBody>
      </p:sp>
      <p:pic>
        <p:nvPicPr>
          <p:cNvPr id="4" name="Picture 3">
            <a:extLst>
              <a:ext uri="{FF2B5EF4-FFF2-40B4-BE49-F238E27FC236}">
                <a16:creationId xmlns:a16="http://schemas.microsoft.com/office/drawing/2014/main" id="{C70A17A6-F5F2-1161-DCFF-8BF6BB78A693}"/>
              </a:ext>
            </a:extLst>
          </p:cNvPr>
          <p:cNvPicPr>
            <a:picLocks noChangeAspect="1"/>
          </p:cNvPicPr>
          <p:nvPr/>
        </p:nvPicPr>
        <p:blipFill>
          <a:blip r:embed="rId2"/>
          <a:stretch>
            <a:fillRect/>
          </a:stretch>
        </p:blipFill>
        <p:spPr>
          <a:xfrm>
            <a:off x="323522" y="216776"/>
            <a:ext cx="4950536" cy="3006395"/>
          </a:xfrm>
          <a:prstGeom prst="rect">
            <a:avLst/>
          </a:prstGeom>
        </p:spPr>
      </p:pic>
      <p:pic>
        <p:nvPicPr>
          <p:cNvPr id="5" name="Picture 4">
            <a:extLst>
              <a:ext uri="{FF2B5EF4-FFF2-40B4-BE49-F238E27FC236}">
                <a16:creationId xmlns:a16="http://schemas.microsoft.com/office/drawing/2014/main" id="{6EE66DFA-24FC-112B-E630-CD61AA651A5F}"/>
              </a:ext>
            </a:extLst>
          </p:cNvPr>
          <p:cNvPicPr>
            <a:picLocks noChangeAspect="1"/>
          </p:cNvPicPr>
          <p:nvPr/>
        </p:nvPicPr>
        <p:blipFill>
          <a:blip r:embed="rId3"/>
          <a:stretch>
            <a:fillRect/>
          </a:stretch>
        </p:blipFill>
        <p:spPr>
          <a:xfrm>
            <a:off x="304800" y="3429000"/>
            <a:ext cx="4969257" cy="3006395"/>
          </a:xfrm>
          <a:prstGeom prst="rect">
            <a:avLst/>
          </a:prstGeom>
        </p:spPr>
      </p:pic>
      <p:pic>
        <p:nvPicPr>
          <p:cNvPr id="6" name="Picture 5">
            <a:extLst>
              <a:ext uri="{FF2B5EF4-FFF2-40B4-BE49-F238E27FC236}">
                <a16:creationId xmlns:a16="http://schemas.microsoft.com/office/drawing/2014/main" id="{583E87BE-F680-762F-C33A-EA39167EE56B}"/>
              </a:ext>
            </a:extLst>
          </p:cNvPr>
          <p:cNvPicPr>
            <a:picLocks noChangeAspect="1"/>
          </p:cNvPicPr>
          <p:nvPr/>
        </p:nvPicPr>
        <p:blipFill>
          <a:blip r:embed="rId4"/>
          <a:stretch>
            <a:fillRect/>
          </a:stretch>
        </p:blipFill>
        <p:spPr>
          <a:xfrm>
            <a:off x="5623035" y="3768667"/>
            <a:ext cx="5030554" cy="1400175"/>
          </a:xfrm>
          <a:prstGeom prst="rect">
            <a:avLst/>
          </a:prstGeom>
        </p:spPr>
      </p:pic>
      <p:pic>
        <p:nvPicPr>
          <p:cNvPr id="7" name="Picture 6">
            <a:extLst>
              <a:ext uri="{FF2B5EF4-FFF2-40B4-BE49-F238E27FC236}">
                <a16:creationId xmlns:a16="http://schemas.microsoft.com/office/drawing/2014/main" id="{2DCF6493-CE5F-6C2D-3330-31DF5E8FF42D}"/>
              </a:ext>
            </a:extLst>
          </p:cNvPr>
          <p:cNvPicPr>
            <a:picLocks noChangeAspect="1"/>
          </p:cNvPicPr>
          <p:nvPr/>
        </p:nvPicPr>
        <p:blipFill>
          <a:blip r:embed="rId5"/>
          <a:stretch>
            <a:fillRect/>
          </a:stretch>
        </p:blipFill>
        <p:spPr>
          <a:xfrm>
            <a:off x="7682816" y="5213350"/>
            <a:ext cx="3514725" cy="1143000"/>
          </a:xfrm>
          <a:prstGeom prst="rect">
            <a:avLst/>
          </a:prstGeom>
        </p:spPr>
      </p:pic>
      <p:sp>
        <p:nvSpPr>
          <p:cNvPr id="8" name="TextBox 7">
            <a:extLst>
              <a:ext uri="{FF2B5EF4-FFF2-40B4-BE49-F238E27FC236}">
                <a16:creationId xmlns:a16="http://schemas.microsoft.com/office/drawing/2014/main" id="{44347A82-AC5A-4349-A729-D9CCD9434B53}"/>
              </a:ext>
            </a:extLst>
          </p:cNvPr>
          <p:cNvSpPr txBox="1"/>
          <p:nvPr/>
        </p:nvSpPr>
        <p:spPr>
          <a:xfrm>
            <a:off x="5274058" y="216776"/>
            <a:ext cx="6594420" cy="400110"/>
          </a:xfrm>
          <a:prstGeom prst="rect">
            <a:avLst/>
          </a:prstGeom>
          <a:noFill/>
        </p:spPr>
        <p:txBody>
          <a:bodyPr wrap="square" rtlCol="0">
            <a:spAutoFit/>
          </a:bodyPr>
          <a:lstStyle/>
          <a:p>
            <a:r>
              <a:rPr lang="en-US" sz="2000" dirty="0">
                <a:solidFill>
                  <a:srgbClr val="1077A0"/>
                </a:solidFill>
              </a:rPr>
              <a:t>which is completely new scrambling method made by  </a:t>
            </a:r>
          </a:p>
        </p:txBody>
      </p:sp>
      <p:pic>
        <p:nvPicPr>
          <p:cNvPr id="9" name="Picture 8">
            <a:extLst>
              <a:ext uri="{FF2B5EF4-FFF2-40B4-BE49-F238E27FC236}">
                <a16:creationId xmlns:a16="http://schemas.microsoft.com/office/drawing/2014/main" id="{7D040B86-D384-357E-5171-2BE588550F53}"/>
              </a:ext>
            </a:extLst>
          </p:cNvPr>
          <p:cNvPicPr>
            <a:picLocks noChangeAspect="1"/>
          </p:cNvPicPr>
          <p:nvPr/>
        </p:nvPicPr>
        <p:blipFill>
          <a:blip r:embed="rId6"/>
          <a:stretch>
            <a:fillRect/>
          </a:stretch>
        </p:blipFill>
        <p:spPr>
          <a:xfrm>
            <a:off x="6096000" y="984000"/>
            <a:ext cx="5543550" cy="895350"/>
          </a:xfrm>
          <a:prstGeom prst="rect">
            <a:avLst/>
          </a:prstGeom>
        </p:spPr>
      </p:pic>
      <p:pic>
        <p:nvPicPr>
          <p:cNvPr id="10" name="Picture 9">
            <a:extLst>
              <a:ext uri="{FF2B5EF4-FFF2-40B4-BE49-F238E27FC236}">
                <a16:creationId xmlns:a16="http://schemas.microsoft.com/office/drawing/2014/main" id="{73F22E4D-F81F-0A76-334D-2F136676F770}"/>
              </a:ext>
            </a:extLst>
          </p:cNvPr>
          <p:cNvPicPr>
            <a:picLocks noChangeAspect="1"/>
          </p:cNvPicPr>
          <p:nvPr/>
        </p:nvPicPr>
        <p:blipFill>
          <a:blip r:embed="rId7"/>
          <a:stretch>
            <a:fillRect/>
          </a:stretch>
        </p:blipFill>
        <p:spPr>
          <a:xfrm>
            <a:off x="7682816" y="1994090"/>
            <a:ext cx="2493989" cy="1659837"/>
          </a:xfrm>
          <a:prstGeom prst="rect">
            <a:avLst/>
          </a:prstGeom>
        </p:spPr>
      </p:pic>
    </p:spTree>
    <p:extLst>
      <p:ext uri="{BB962C8B-B14F-4D97-AF65-F5344CB8AC3E}">
        <p14:creationId xmlns:p14="http://schemas.microsoft.com/office/powerpoint/2010/main" val="15241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by="(-#ppt_w*2)" calcmode="lin" valueType="num">
                                      <p:cBhvr rctx="PPT">
                                        <p:cTn id="45" dur="500" autoRev="1" fill="hold">
                                          <p:stCondLst>
                                            <p:cond delay="0"/>
                                          </p:stCondLst>
                                        </p:cTn>
                                        <p:tgtEl>
                                          <p:spTgt spid="8"/>
                                        </p:tgtEl>
                                        <p:attrNameLst>
                                          <p:attrName>ppt_w</p:attrName>
                                        </p:attrNameLst>
                                      </p:cBhvr>
                                    </p:anim>
                                    <p:anim by="(#ppt_w*0.50)" calcmode="lin" valueType="num">
                                      <p:cBhvr>
                                        <p:cTn id="46" dur="500" decel="50000" autoRev="1" fill="hold">
                                          <p:stCondLst>
                                            <p:cond delay="0"/>
                                          </p:stCondLst>
                                        </p:cTn>
                                        <p:tgtEl>
                                          <p:spTgt spid="8"/>
                                        </p:tgtEl>
                                        <p:attrNameLst>
                                          <p:attrName>ppt_x</p:attrName>
                                        </p:attrNameLst>
                                      </p:cBhvr>
                                    </p:anim>
                                    <p:anim from="(-#ppt_h/2)" to="(#ppt_y)" calcmode="lin" valueType="num">
                                      <p:cBhvr>
                                        <p:cTn id="47" dur="1000" fill="hold">
                                          <p:stCondLst>
                                            <p:cond delay="0"/>
                                          </p:stCondLst>
                                        </p:cTn>
                                        <p:tgtEl>
                                          <p:spTgt spid="8"/>
                                        </p:tgtEl>
                                        <p:attrNameLst>
                                          <p:attrName>ppt_y</p:attrName>
                                        </p:attrNameLst>
                                      </p:cBhvr>
                                    </p:anim>
                                    <p:animRot by="21600000">
                                      <p:cBhvr>
                                        <p:cTn id="48" dur="1000" fill="hold">
                                          <p:stCondLst>
                                            <p:cond delay="0"/>
                                          </p:stCondLst>
                                        </p:cTn>
                                        <p:tgtEl>
                                          <p:spTgt spid="8"/>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4A438-7DC9-E42F-E155-05BA152ADFFB}"/>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16EA814D-0C9C-4CB6-CB82-5E798FE39019}"/>
              </a:ext>
            </a:extLst>
          </p:cNvPr>
          <p:cNvSpPr>
            <a:spLocks noGrp="1"/>
          </p:cNvSpPr>
          <p:nvPr>
            <p:ph type="sldNum" sz="quarter" idx="12"/>
          </p:nvPr>
        </p:nvSpPr>
        <p:spPr/>
        <p:txBody>
          <a:bodyPr/>
          <a:lstStyle/>
          <a:p>
            <a:fld id="{01F4E3DE-7827-C24F-AA90-600020D0F666}" type="slidenum">
              <a:rPr lang="en-US" smtClean="0"/>
              <a:pPr/>
              <a:t>15</a:t>
            </a:fld>
            <a:endParaRPr lang="en-US" dirty="0"/>
          </a:p>
        </p:txBody>
      </p:sp>
      <p:sp>
        <p:nvSpPr>
          <p:cNvPr id="6" name="TextBox 5">
            <a:extLst>
              <a:ext uri="{FF2B5EF4-FFF2-40B4-BE49-F238E27FC236}">
                <a16:creationId xmlns:a16="http://schemas.microsoft.com/office/drawing/2014/main" id="{DE553023-53DB-6AE7-B05B-D9D7518E87D8}"/>
              </a:ext>
            </a:extLst>
          </p:cNvPr>
          <p:cNvSpPr txBox="1"/>
          <p:nvPr/>
        </p:nvSpPr>
        <p:spPr>
          <a:xfrm>
            <a:off x="659524" y="504497"/>
            <a:ext cx="10292255"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solidFill>
                  <a:srgbClr val="0000FF"/>
                </a:solidFill>
              </a:rPr>
              <a:t>Tuned Ratio Unbiased Mean Predictor (</a:t>
            </a:r>
            <a:r>
              <a:rPr lang="en-US" sz="3600" dirty="0">
                <a:solidFill>
                  <a:srgbClr val="FF0000"/>
                </a:solidFill>
              </a:rPr>
              <a:t>TRUMP</a:t>
            </a:r>
            <a:r>
              <a:rPr lang="en-US" sz="3600" dirty="0">
                <a:solidFill>
                  <a:srgbClr val="0000FF"/>
                </a:solidFill>
              </a:rPr>
              <a:t>) with the Unified Scrambling Approach (</a:t>
            </a:r>
            <a:r>
              <a:rPr lang="en-US" sz="3600" dirty="0">
                <a:solidFill>
                  <a:srgbClr val="FF0000"/>
                </a:solidFill>
              </a:rPr>
              <a:t>USA</a:t>
            </a:r>
            <a:r>
              <a:rPr lang="en-US" sz="3600" dirty="0">
                <a:solidFill>
                  <a:srgbClr val="0000FF"/>
                </a:solidFill>
              </a:rPr>
              <a:t>)</a:t>
            </a:r>
            <a:r>
              <a:rPr lang="en-US" sz="3600" dirty="0"/>
              <a:t> </a:t>
            </a:r>
          </a:p>
        </p:txBody>
      </p:sp>
      <p:pic>
        <p:nvPicPr>
          <p:cNvPr id="7" name="Picture 6">
            <a:extLst>
              <a:ext uri="{FF2B5EF4-FFF2-40B4-BE49-F238E27FC236}">
                <a16:creationId xmlns:a16="http://schemas.microsoft.com/office/drawing/2014/main" id="{DCC76CB8-650F-BF15-90E0-61C0DB28C22E}"/>
              </a:ext>
            </a:extLst>
          </p:cNvPr>
          <p:cNvPicPr>
            <a:picLocks noChangeAspect="1"/>
          </p:cNvPicPr>
          <p:nvPr/>
        </p:nvPicPr>
        <p:blipFill>
          <a:blip r:embed="rId2"/>
          <a:stretch>
            <a:fillRect/>
          </a:stretch>
        </p:blipFill>
        <p:spPr>
          <a:xfrm>
            <a:off x="2967037" y="2172734"/>
            <a:ext cx="6257925" cy="2190750"/>
          </a:xfrm>
          <a:prstGeom prst="rect">
            <a:avLst/>
          </a:prstGeom>
        </p:spPr>
      </p:pic>
      <p:sp>
        <p:nvSpPr>
          <p:cNvPr id="8" name="TextBox 7">
            <a:extLst>
              <a:ext uri="{FF2B5EF4-FFF2-40B4-BE49-F238E27FC236}">
                <a16:creationId xmlns:a16="http://schemas.microsoft.com/office/drawing/2014/main" id="{A6719C5A-1029-464E-FFE7-AC44A317C4C0}"/>
              </a:ext>
            </a:extLst>
          </p:cNvPr>
          <p:cNvSpPr txBox="1"/>
          <p:nvPr/>
        </p:nvSpPr>
        <p:spPr>
          <a:xfrm>
            <a:off x="838200" y="1986455"/>
            <a:ext cx="2630214" cy="461665"/>
          </a:xfrm>
          <a:prstGeom prst="rect">
            <a:avLst/>
          </a:prstGeom>
          <a:noFill/>
        </p:spPr>
        <p:txBody>
          <a:bodyPr wrap="square" rtlCol="0">
            <a:spAutoFit/>
          </a:bodyPr>
          <a:lstStyle/>
          <a:p>
            <a:r>
              <a:rPr lang="en-CA" sz="2400" b="1" dirty="0">
                <a:solidFill>
                  <a:srgbClr val="0EB9C2"/>
                </a:solidFill>
                <a:effectLst/>
                <a:latin typeface="Times New Roman" panose="02020603050405020304" pitchFamily="18" charset="0"/>
                <a:ea typeface="SimSun" panose="02010600030101010101" pitchFamily="2" charset="-122"/>
              </a:rPr>
              <a:t>We consider: </a:t>
            </a:r>
            <a:endParaRPr lang="en-US" sz="2400" b="1" dirty="0">
              <a:solidFill>
                <a:srgbClr val="0EB9C2"/>
              </a:solidFill>
              <a:effectLst/>
              <a:latin typeface="Times New Roman" panose="02020603050405020304" pitchFamily="18" charset="0"/>
              <a:ea typeface="SimSun" panose="02010600030101010101" pitchFamily="2" charset="-122"/>
            </a:endParaRPr>
          </a:p>
        </p:txBody>
      </p:sp>
      <p:sp>
        <p:nvSpPr>
          <p:cNvPr id="10" name="TextBox 9">
            <a:extLst>
              <a:ext uri="{FF2B5EF4-FFF2-40B4-BE49-F238E27FC236}">
                <a16:creationId xmlns:a16="http://schemas.microsoft.com/office/drawing/2014/main" id="{6750AAE7-D695-E8D7-F31D-EC51792AA749}"/>
              </a:ext>
            </a:extLst>
          </p:cNvPr>
          <p:cNvSpPr txBox="1"/>
          <p:nvPr/>
        </p:nvSpPr>
        <p:spPr>
          <a:xfrm>
            <a:off x="938049" y="4088097"/>
            <a:ext cx="1902372" cy="461665"/>
          </a:xfrm>
          <a:prstGeom prst="rect">
            <a:avLst/>
          </a:prstGeom>
          <a:noFill/>
        </p:spPr>
        <p:txBody>
          <a:bodyPr wrap="square" rtlCol="0">
            <a:spAutoFit/>
          </a:bodyPr>
          <a:lstStyle/>
          <a:p>
            <a:r>
              <a:rPr lang="en-US" sz="2400" dirty="0">
                <a:solidFill>
                  <a:srgbClr val="0EB9C2"/>
                </a:solidFill>
              </a:rPr>
              <a:t>where</a:t>
            </a:r>
          </a:p>
        </p:txBody>
      </p:sp>
      <p:pic>
        <p:nvPicPr>
          <p:cNvPr id="11" name="Picture 10">
            <a:extLst>
              <a:ext uri="{FF2B5EF4-FFF2-40B4-BE49-F238E27FC236}">
                <a16:creationId xmlns:a16="http://schemas.microsoft.com/office/drawing/2014/main" id="{F89EC0C7-CB21-2B35-B58C-C82DEBA52474}"/>
              </a:ext>
            </a:extLst>
          </p:cNvPr>
          <p:cNvPicPr>
            <a:picLocks noChangeAspect="1"/>
          </p:cNvPicPr>
          <p:nvPr/>
        </p:nvPicPr>
        <p:blipFill>
          <a:blip r:embed="rId3"/>
          <a:stretch>
            <a:fillRect/>
          </a:stretch>
        </p:blipFill>
        <p:spPr>
          <a:xfrm>
            <a:off x="857907" y="4600027"/>
            <a:ext cx="3638550" cy="1333500"/>
          </a:xfrm>
          <a:prstGeom prst="rect">
            <a:avLst/>
          </a:prstGeom>
        </p:spPr>
      </p:pic>
      <p:pic>
        <p:nvPicPr>
          <p:cNvPr id="12" name="Picture 11">
            <a:extLst>
              <a:ext uri="{FF2B5EF4-FFF2-40B4-BE49-F238E27FC236}">
                <a16:creationId xmlns:a16="http://schemas.microsoft.com/office/drawing/2014/main" id="{8284C64B-ACF7-F615-CBA9-7959DCFBA53C}"/>
              </a:ext>
            </a:extLst>
          </p:cNvPr>
          <p:cNvPicPr>
            <a:picLocks noChangeAspect="1"/>
          </p:cNvPicPr>
          <p:nvPr/>
        </p:nvPicPr>
        <p:blipFill>
          <a:blip r:embed="rId4"/>
          <a:stretch>
            <a:fillRect/>
          </a:stretch>
        </p:blipFill>
        <p:spPr>
          <a:xfrm>
            <a:off x="4866289" y="4600027"/>
            <a:ext cx="6926317" cy="552450"/>
          </a:xfrm>
          <a:prstGeom prst="rect">
            <a:avLst/>
          </a:prstGeom>
        </p:spPr>
      </p:pic>
      <p:pic>
        <p:nvPicPr>
          <p:cNvPr id="13" name="Picture 12">
            <a:extLst>
              <a:ext uri="{FF2B5EF4-FFF2-40B4-BE49-F238E27FC236}">
                <a16:creationId xmlns:a16="http://schemas.microsoft.com/office/drawing/2014/main" id="{0F2F2C0A-4374-BA01-B9D1-1A7DF4FF97F7}"/>
              </a:ext>
            </a:extLst>
          </p:cNvPr>
          <p:cNvPicPr>
            <a:picLocks noChangeAspect="1"/>
          </p:cNvPicPr>
          <p:nvPr/>
        </p:nvPicPr>
        <p:blipFill>
          <a:blip r:embed="rId5"/>
          <a:stretch>
            <a:fillRect/>
          </a:stretch>
        </p:blipFill>
        <p:spPr>
          <a:xfrm>
            <a:off x="4962525" y="5266777"/>
            <a:ext cx="6391275" cy="609600"/>
          </a:xfrm>
          <a:prstGeom prst="rect">
            <a:avLst/>
          </a:prstGeom>
        </p:spPr>
      </p:pic>
    </p:spTree>
    <p:extLst>
      <p:ext uri="{BB962C8B-B14F-4D97-AF65-F5344CB8AC3E}">
        <p14:creationId xmlns:p14="http://schemas.microsoft.com/office/powerpoint/2010/main" val="33785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by="(-#ppt_w*2)" calcmode="lin" valueType="num">
                                      <p:cBhvr rctx="PPT">
                                        <p:cTn id="41" dur="500" autoRev="1" fill="hold">
                                          <p:stCondLst>
                                            <p:cond delay="0"/>
                                          </p:stCondLst>
                                        </p:cTn>
                                        <p:tgtEl>
                                          <p:spTgt spid="10"/>
                                        </p:tgtEl>
                                        <p:attrNameLst>
                                          <p:attrName>ppt_w</p:attrName>
                                        </p:attrNameLst>
                                      </p:cBhvr>
                                    </p:anim>
                                    <p:anim by="(#ppt_w*0.50)" calcmode="lin" valueType="num">
                                      <p:cBhvr>
                                        <p:cTn id="42" dur="500" decel="50000" autoRev="1" fill="hold">
                                          <p:stCondLst>
                                            <p:cond delay="0"/>
                                          </p:stCondLst>
                                        </p:cTn>
                                        <p:tgtEl>
                                          <p:spTgt spid="10"/>
                                        </p:tgtEl>
                                        <p:attrNameLst>
                                          <p:attrName>ppt_x</p:attrName>
                                        </p:attrNameLst>
                                      </p:cBhvr>
                                    </p:anim>
                                    <p:anim from="(-#ppt_h/2)" to="(#ppt_y)" calcmode="lin" valueType="num">
                                      <p:cBhvr>
                                        <p:cTn id="43" dur="1000" fill="hold">
                                          <p:stCondLst>
                                            <p:cond delay="0"/>
                                          </p:stCondLst>
                                        </p:cTn>
                                        <p:tgtEl>
                                          <p:spTgt spid="10"/>
                                        </p:tgtEl>
                                        <p:attrNameLst>
                                          <p:attrName>ppt_y</p:attrName>
                                        </p:attrNameLst>
                                      </p:cBhvr>
                                    </p:anim>
                                    <p:animRot by="21600000">
                                      <p:cBhvr>
                                        <p:cTn id="44" dur="1000" fill="hold">
                                          <p:stCondLst>
                                            <p:cond delay="0"/>
                                          </p:stCondLst>
                                        </p:cTn>
                                        <p:tgtEl>
                                          <p:spTgt spid="10"/>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360"/>
                                          </p:val>
                                        </p:tav>
                                        <p:tav tm="100000">
                                          <p:val>
                                            <p:fltVal val="0"/>
                                          </p:val>
                                        </p:tav>
                                      </p:tavLst>
                                    </p:anim>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1+#ppt_w/2"/>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BE08D0-3F2B-0A3A-7CD3-86C8245E0984}"/>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6D31462C-7F32-ADFA-ACB5-A05A79208DAC}"/>
              </a:ext>
            </a:extLst>
          </p:cNvPr>
          <p:cNvSpPr>
            <a:spLocks noGrp="1"/>
          </p:cNvSpPr>
          <p:nvPr>
            <p:ph type="sldNum" sz="quarter" idx="12"/>
          </p:nvPr>
        </p:nvSpPr>
        <p:spPr/>
        <p:txBody>
          <a:bodyPr/>
          <a:lstStyle/>
          <a:p>
            <a:fld id="{01F4E3DE-7827-C24F-AA90-600020D0F666}" type="slidenum">
              <a:rPr lang="en-US" smtClean="0"/>
              <a:pPr/>
              <a:t>16</a:t>
            </a:fld>
            <a:endParaRPr lang="en-US" dirty="0"/>
          </a:p>
        </p:txBody>
      </p:sp>
      <p:sp>
        <p:nvSpPr>
          <p:cNvPr id="4" name="TextBox 3">
            <a:extLst>
              <a:ext uri="{FF2B5EF4-FFF2-40B4-BE49-F238E27FC236}">
                <a16:creationId xmlns:a16="http://schemas.microsoft.com/office/drawing/2014/main" id="{B558977F-3503-912A-40CE-30A392CD34CC}"/>
              </a:ext>
            </a:extLst>
          </p:cNvPr>
          <p:cNvSpPr txBox="1"/>
          <p:nvPr/>
        </p:nvSpPr>
        <p:spPr>
          <a:xfrm>
            <a:off x="283779" y="189186"/>
            <a:ext cx="5917324" cy="400110"/>
          </a:xfrm>
          <a:prstGeom prst="rect">
            <a:avLst/>
          </a:prstGeom>
          <a:noFill/>
        </p:spPr>
        <p:txBody>
          <a:bodyPr wrap="square" rtlCol="0">
            <a:spAutoFit/>
          </a:bodyPr>
          <a:lstStyle/>
          <a:p>
            <a:r>
              <a:rPr lang="en-CA" sz="2000" dirty="0">
                <a:solidFill>
                  <a:srgbClr val="0000FF"/>
                </a:solidFill>
                <a:effectLst/>
                <a:latin typeface="Times New Roman" panose="02020603050405020304" pitchFamily="18" charset="0"/>
                <a:ea typeface="SimSun" panose="02010600030101010101" pitchFamily="2" charset="-122"/>
              </a:rPr>
              <a:t>Following Singh and </a:t>
            </a:r>
            <a:r>
              <a:rPr lang="en-CA" sz="2000" dirty="0" err="1">
                <a:solidFill>
                  <a:srgbClr val="0000FF"/>
                </a:solidFill>
                <a:effectLst/>
                <a:latin typeface="Times New Roman" panose="02020603050405020304" pitchFamily="18" charset="0"/>
                <a:ea typeface="SimSun" panose="02010600030101010101" pitchFamily="2" charset="-122"/>
              </a:rPr>
              <a:t>Sedory</a:t>
            </a:r>
            <a:r>
              <a:rPr lang="en-CA" sz="2000" dirty="0">
                <a:solidFill>
                  <a:srgbClr val="0000FF"/>
                </a:solidFill>
                <a:effectLst/>
                <a:latin typeface="Times New Roman" panose="02020603050405020304" pitchFamily="18" charset="0"/>
                <a:ea typeface="SimSun" panose="02010600030101010101" pitchFamily="2" charset="-122"/>
              </a:rPr>
              <a:t> (2017), we have</a:t>
            </a:r>
            <a:endParaRPr lang="en-US" sz="2000" dirty="0">
              <a:solidFill>
                <a:srgbClr val="0000FF"/>
              </a:solidFill>
              <a:effectLst/>
              <a:latin typeface="Times New Roman" panose="02020603050405020304" pitchFamily="18" charset="0"/>
              <a:ea typeface="SimSun" panose="02010600030101010101" pitchFamily="2" charset="-122"/>
            </a:endParaRPr>
          </a:p>
        </p:txBody>
      </p:sp>
      <p:pic>
        <p:nvPicPr>
          <p:cNvPr id="6" name="Picture 5">
            <a:extLst>
              <a:ext uri="{FF2B5EF4-FFF2-40B4-BE49-F238E27FC236}">
                <a16:creationId xmlns:a16="http://schemas.microsoft.com/office/drawing/2014/main" id="{4F0D799D-2A88-9DBE-E990-CEBEC1C1B624}"/>
              </a:ext>
            </a:extLst>
          </p:cNvPr>
          <p:cNvPicPr>
            <a:picLocks noChangeAspect="1"/>
          </p:cNvPicPr>
          <p:nvPr/>
        </p:nvPicPr>
        <p:blipFill>
          <a:blip r:embed="rId2"/>
          <a:stretch>
            <a:fillRect/>
          </a:stretch>
        </p:blipFill>
        <p:spPr>
          <a:xfrm>
            <a:off x="2433473" y="786956"/>
            <a:ext cx="4200525" cy="942975"/>
          </a:xfrm>
          <a:prstGeom prst="rect">
            <a:avLst/>
          </a:prstGeom>
        </p:spPr>
      </p:pic>
      <p:sp>
        <p:nvSpPr>
          <p:cNvPr id="7" name="TextBox 6">
            <a:extLst>
              <a:ext uri="{FF2B5EF4-FFF2-40B4-BE49-F238E27FC236}">
                <a16:creationId xmlns:a16="http://schemas.microsoft.com/office/drawing/2014/main" id="{CBC57332-DE09-6E67-3C98-2B90E2009F29}"/>
              </a:ext>
            </a:extLst>
          </p:cNvPr>
          <p:cNvSpPr txBox="1"/>
          <p:nvPr/>
        </p:nvSpPr>
        <p:spPr>
          <a:xfrm>
            <a:off x="283779" y="1832602"/>
            <a:ext cx="2291255" cy="400110"/>
          </a:xfrm>
          <a:prstGeom prst="rect">
            <a:avLst/>
          </a:prstGeom>
          <a:noFill/>
        </p:spPr>
        <p:txBody>
          <a:bodyPr wrap="square" rtlCol="0">
            <a:spAutoFit/>
          </a:bodyPr>
          <a:lstStyle/>
          <a:p>
            <a:r>
              <a:rPr lang="en-US" sz="2000" dirty="0">
                <a:solidFill>
                  <a:srgbClr val="0000FF"/>
                </a:solidFill>
              </a:rPr>
              <a:t>where</a:t>
            </a:r>
          </a:p>
        </p:txBody>
      </p:sp>
      <p:pic>
        <p:nvPicPr>
          <p:cNvPr id="13" name="Picture 12">
            <a:extLst>
              <a:ext uri="{FF2B5EF4-FFF2-40B4-BE49-F238E27FC236}">
                <a16:creationId xmlns:a16="http://schemas.microsoft.com/office/drawing/2014/main" id="{D7238EDF-7F71-688B-3ACA-094B72C2E0FF}"/>
              </a:ext>
            </a:extLst>
          </p:cNvPr>
          <p:cNvPicPr>
            <a:picLocks noChangeAspect="1"/>
          </p:cNvPicPr>
          <p:nvPr/>
        </p:nvPicPr>
        <p:blipFill>
          <a:blip r:embed="rId3"/>
          <a:stretch>
            <a:fillRect/>
          </a:stretch>
        </p:blipFill>
        <p:spPr>
          <a:xfrm>
            <a:off x="2966768" y="1841952"/>
            <a:ext cx="2600434" cy="1046516"/>
          </a:xfrm>
          <a:prstGeom prst="rect">
            <a:avLst/>
          </a:prstGeom>
        </p:spPr>
      </p:pic>
      <p:pic>
        <p:nvPicPr>
          <p:cNvPr id="16" name="Picture 15">
            <a:extLst>
              <a:ext uri="{FF2B5EF4-FFF2-40B4-BE49-F238E27FC236}">
                <a16:creationId xmlns:a16="http://schemas.microsoft.com/office/drawing/2014/main" id="{64D2CD3E-BF60-E92A-94DC-B52C70BF876C}"/>
              </a:ext>
            </a:extLst>
          </p:cNvPr>
          <p:cNvPicPr>
            <a:picLocks noChangeAspect="1"/>
          </p:cNvPicPr>
          <p:nvPr/>
        </p:nvPicPr>
        <p:blipFill>
          <a:blip r:embed="rId4"/>
          <a:stretch>
            <a:fillRect/>
          </a:stretch>
        </p:blipFill>
        <p:spPr>
          <a:xfrm>
            <a:off x="838200" y="3015082"/>
            <a:ext cx="8791575" cy="1162050"/>
          </a:xfrm>
          <a:prstGeom prst="rect">
            <a:avLst/>
          </a:prstGeom>
        </p:spPr>
      </p:pic>
      <p:pic>
        <p:nvPicPr>
          <p:cNvPr id="17" name="Picture 16">
            <a:extLst>
              <a:ext uri="{FF2B5EF4-FFF2-40B4-BE49-F238E27FC236}">
                <a16:creationId xmlns:a16="http://schemas.microsoft.com/office/drawing/2014/main" id="{D6DC513B-E3D0-90EB-BD73-5012164DFBEC}"/>
              </a:ext>
            </a:extLst>
          </p:cNvPr>
          <p:cNvPicPr>
            <a:picLocks noChangeAspect="1"/>
          </p:cNvPicPr>
          <p:nvPr/>
        </p:nvPicPr>
        <p:blipFill>
          <a:blip r:embed="rId5"/>
          <a:stretch>
            <a:fillRect/>
          </a:stretch>
        </p:blipFill>
        <p:spPr>
          <a:xfrm>
            <a:off x="2433473" y="4303746"/>
            <a:ext cx="7753350" cy="1066800"/>
          </a:xfrm>
          <a:prstGeom prst="rect">
            <a:avLst/>
          </a:prstGeom>
        </p:spPr>
      </p:pic>
      <p:pic>
        <p:nvPicPr>
          <p:cNvPr id="18" name="Picture 17">
            <a:extLst>
              <a:ext uri="{FF2B5EF4-FFF2-40B4-BE49-F238E27FC236}">
                <a16:creationId xmlns:a16="http://schemas.microsoft.com/office/drawing/2014/main" id="{E4FEC536-C489-DB99-1128-BE120566B637}"/>
              </a:ext>
            </a:extLst>
          </p:cNvPr>
          <p:cNvPicPr>
            <a:picLocks noChangeAspect="1"/>
          </p:cNvPicPr>
          <p:nvPr/>
        </p:nvPicPr>
        <p:blipFill>
          <a:blip r:embed="rId6"/>
          <a:stretch>
            <a:fillRect/>
          </a:stretch>
        </p:blipFill>
        <p:spPr>
          <a:xfrm>
            <a:off x="3438031" y="5509069"/>
            <a:ext cx="8048625" cy="1123950"/>
          </a:xfrm>
          <a:prstGeom prst="rect">
            <a:avLst/>
          </a:prstGeom>
        </p:spPr>
      </p:pic>
    </p:spTree>
    <p:extLst>
      <p:ext uri="{BB962C8B-B14F-4D97-AF65-F5344CB8AC3E}">
        <p14:creationId xmlns:p14="http://schemas.microsoft.com/office/powerpoint/2010/main" val="263142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500" autoRev="1" fill="hold">
                                          <p:stCondLst>
                                            <p:cond delay="0"/>
                                          </p:stCondLst>
                                        </p:cTn>
                                        <p:tgtEl>
                                          <p:spTgt spid="7"/>
                                        </p:tgtEl>
                                        <p:attrNameLst>
                                          <p:attrName>ppt_w</p:attrName>
                                        </p:attrNameLst>
                                      </p:cBhvr>
                                    </p:anim>
                                    <p:anim by="(#ppt_w*0.50)" calcmode="lin" valueType="num">
                                      <p:cBhvr>
                                        <p:cTn id="32" dur="500" decel="50000" autoRev="1" fill="hold">
                                          <p:stCondLst>
                                            <p:cond delay="0"/>
                                          </p:stCondLst>
                                        </p:cTn>
                                        <p:tgtEl>
                                          <p:spTgt spid="7"/>
                                        </p:tgtEl>
                                        <p:attrNameLst>
                                          <p:attrName>ppt_x</p:attrName>
                                        </p:attrNameLst>
                                      </p:cBhvr>
                                    </p:anim>
                                    <p:anim from="(-#ppt_h/2)" to="(#ppt_y)" calcmode="lin" valueType="num">
                                      <p:cBhvr>
                                        <p:cTn id="33" dur="1000" fill="hold">
                                          <p:stCondLst>
                                            <p:cond delay="0"/>
                                          </p:stCondLst>
                                        </p:cTn>
                                        <p:tgtEl>
                                          <p:spTgt spid="7"/>
                                        </p:tgtEl>
                                        <p:attrNameLst>
                                          <p:attrName>ppt_y</p:attrName>
                                        </p:attrNameLst>
                                      </p:cBhvr>
                                    </p:anim>
                                    <p:animRot by="21600000">
                                      <p:cBhvr>
                                        <p:cTn id="34" dur="1000" fill="hold">
                                          <p:stCondLst>
                                            <p:cond delay="0"/>
                                          </p:stCondLst>
                                        </p:cTn>
                                        <p:tgtEl>
                                          <p:spTgt spid="7"/>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1+#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DF572-2ADA-B545-713C-F338F7F10799}"/>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D6EB0975-4863-4246-7956-7EBE6692C5B2}"/>
              </a:ext>
            </a:extLst>
          </p:cNvPr>
          <p:cNvSpPr>
            <a:spLocks noGrp="1"/>
          </p:cNvSpPr>
          <p:nvPr>
            <p:ph type="sldNum" sz="quarter" idx="12"/>
          </p:nvPr>
        </p:nvSpPr>
        <p:spPr/>
        <p:txBody>
          <a:bodyPr/>
          <a:lstStyle/>
          <a:p>
            <a:fld id="{01F4E3DE-7827-C24F-AA90-600020D0F666}" type="slidenum">
              <a:rPr lang="en-US" smtClean="0"/>
              <a:pPr/>
              <a:t>17</a:t>
            </a:fld>
            <a:endParaRPr lang="en-US" dirty="0"/>
          </a:p>
        </p:txBody>
      </p:sp>
      <p:pic>
        <p:nvPicPr>
          <p:cNvPr id="15" name="Picture 14">
            <a:extLst>
              <a:ext uri="{FF2B5EF4-FFF2-40B4-BE49-F238E27FC236}">
                <a16:creationId xmlns:a16="http://schemas.microsoft.com/office/drawing/2014/main" id="{308076EA-47E8-47BE-5AA1-D68195261559}"/>
              </a:ext>
            </a:extLst>
          </p:cNvPr>
          <p:cNvPicPr>
            <a:picLocks noChangeAspect="1"/>
          </p:cNvPicPr>
          <p:nvPr/>
        </p:nvPicPr>
        <p:blipFill>
          <a:blip r:embed="rId2"/>
          <a:stretch>
            <a:fillRect/>
          </a:stretch>
        </p:blipFill>
        <p:spPr>
          <a:xfrm>
            <a:off x="922283" y="1858962"/>
            <a:ext cx="6543675" cy="2295525"/>
          </a:xfrm>
          <a:prstGeom prst="rect">
            <a:avLst/>
          </a:prstGeom>
        </p:spPr>
      </p:pic>
      <p:pic>
        <p:nvPicPr>
          <p:cNvPr id="11" name="Picture 10">
            <a:extLst>
              <a:ext uri="{FF2B5EF4-FFF2-40B4-BE49-F238E27FC236}">
                <a16:creationId xmlns:a16="http://schemas.microsoft.com/office/drawing/2014/main" id="{6C5D87DF-6393-32A7-C45B-92D3EAC3DEC8}"/>
              </a:ext>
            </a:extLst>
          </p:cNvPr>
          <p:cNvPicPr>
            <a:picLocks noChangeAspect="1"/>
          </p:cNvPicPr>
          <p:nvPr/>
        </p:nvPicPr>
        <p:blipFill>
          <a:blip r:embed="rId3"/>
          <a:stretch>
            <a:fillRect/>
          </a:stretch>
        </p:blipFill>
        <p:spPr>
          <a:xfrm>
            <a:off x="838200" y="136525"/>
            <a:ext cx="6543675" cy="1504950"/>
          </a:xfrm>
          <a:prstGeom prst="rect">
            <a:avLst/>
          </a:prstGeom>
        </p:spPr>
      </p:pic>
      <p:pic>
        <p:nvPicPr>
          <p:cNvPr id="5" name="Picture 4">
            <a:extLst>
              <a:ext uri="{FF2B5EF4-FFF2-40B4-BE49-F238E27FC236}">
                <a16:creationId xmlns:a16="http://schemas.microsoft.com/office/drawing/2014/main" id="{ED516E02-A367-54A4-16B3-7CF9CB01A86E}"/>
              </a:ext>
            </a:extLst>
          </p:cNvPr>
          <p:cNvPicPr>
            <a:picLocks noChangeAspect="1"/>
          </p:cNvPicPr>
          <p:nvPr/>
        </p:nvPicPr>
        <p:blipFill>
          <a:blip r:embed="rId4"/>
          <a:stretch>
            <a:fillRect/>
          </a:stretch>
        </p:blipFill>
        <p:spPr>
          <a:xfrm>
            <a:off x="922283" y="4235450"/>
            <a:ext cx="10515600" cy="2486025"/>
          </a:xfrm>
          <a:prstGeom prst="rect">
            <a:avLst/>
          </a:prstGeom>
        </p:spPr>
      </p:pic>
    </p:spTree>
    <p:extLst>
      <p:ext uri="{BB962C8B-B14F-4D97-AF65-F5344CB8AC3E}">
        <p14:creationId xmlns:p14="http://schemas.microsoft.com/office/powerpoint/2010/main" val="29943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D2A177-E45C-9231-797D-4610066CD729}"/>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3DF129A3-A2B4-7746-E207-96058B0649B6}"/>
              </a:ext>
            </a:extLst>
          </p:cNvPr>
          <p:cNvSpPr>
            <a:spLocks noGrp="1"/>
          </p:cNvSpPr>
          <p:nvPr>
            <p:ph type="sldNum" sz="quarter" idx="12"/>
          </p:nvPr>
        </p:nvSpPr>
        <p:spPr/>
        <p:txBody>
          <a:bodyPr/>
          <a:lstStyle/>
          <a:p>
            <a:fld id="{01F4E3DE-7827-C24F-AA90-600020D0F666}" type="slidenum">
              <a:rPr lang="en-US" smtClean="0"/>
              <a:pPr/>
              <a:t>18</a:t>
            </a:fld>
            <a:endParaRPr lang="en-US" dirty="0"/>
          </a:p>
        </p:txBody>
      </p:sp>
      <p:pic>
        <p:nvPicPr>
          <p:cNvPr id="5" name="Picture 4">
            <a:extLst>
              <a:ext uri="{FF2B5EF4-FFF2-40B4-BE49-F238E27FC236}">
                <a16:creationId xmlns:a16="http://schemas.microsoft.com/office/drawing/2014/main" id="{484FE113-C37C-0317-FEB0-2FAA0450E680}"/>
              </a:ext>
            </a:extLst>
          </p:cNvPr>
          <p:cNvPicPr>
            <a:picLocks noChangeAspect="1"/>
          </p:cNvPicPr>
          <p:nvPr/>
        </p:nvPicPr>
        <p:blipFill>
          <a:blip r:embed="rId2"/>
          <a:stretch>
            <a:fillRect/>
          </a:stretch>
        </p:blipFill>
        <p:spPr>
          <a:xfrm>
            <a:off x="280987" y="308742"/>
            <a:ext cx="11630025" cy="2667000"/>
          </a:xfrm>
          <a:prstGeom prst="rect">
            <a:avLst/>
          </a:prstGeom>
        </p:spPr>
      </p:pic>
      <p:pic>
        <p:nvPicPr>
          <p:cNvPr id="6" name="Picture 5">
            <a:extLst>
              <a:ext uri="{FF2B5EF4-FFF2-40B4-BE49-F238E27FC236}">
                <a16:creationId xmlns:a16="http://schemas.microsoft.com/office/drawing/2014/main" id="{95DABBC5-73A4-0C25-6202-A2169D02D52B}"/>
              </a:ext>
            </a:extLst>
          </p:cNvPr>
          <p:cNvPicPr>
            <a:picLocks noChangeAspect="1"/>
          </p:cNvPicPr>
          <p:nvPr/>
        </p:nvPicPr>
        <p:blipFill>
          <a:blip r:embed="rId3"/>
          <a:stretch>
            <a:fillRect/>
          </a:stretch>
        </p:blipFill>
        <p:spPr>
          <a:xfrm>
            <a:off x="2452687" y="3118233"/>
            <a:ext cx="9458325" cy="3095625"/>
          </a:xfrm>
          <a:prstGeom prst="rect">
            <a:avLst/>
          </a:prstGeom>
        </p:spPr>
      </p:pic>
    </p:spTree>
    <p:extLst>
      <p:ext uri="{BB962C8B-B14F-4D97-AF65-F5344CB8AC3E}">
        <p14:creationId xmlns:p14="http://schemas.microsoft.com/office/powerpoint/2010/main" val="407770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079F13-A96C-AA63-7FC8-BED1353E476F}"/>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E61D9C3C-450A-1615-2722-66AFFF050057}"/>
              </a:ext>
            </a:extLst>
          </p:cNvPr>
          <p:cNvSpPr>
            <a:spLocks noGrp="1"/>
          </p:cNvSpPr>
          <p:nvPr>
            <p:ph type="sldNum" sz="quarter" idx="12"/>
          </p:nvPr>
        </p:nvSpPr>
        <p:spPr/>
        <p:txBody>
          <a:bodyPr/>
          <a:lstStyle/>
          <a:p>
            <a:fld id="{01F4E3DE-7827-C24F-AA90-600020D0F666}" type="slidenum">
              <a:rPr lang="en-US" smtClean="0"/>
              <a:pPr/>
              <a:t>19</a:t>
            </a:fld>
            <a:endParaRPr lang="en-US" dirty="0"/>
          </a:p>
        </p:txBody>
      </p:sp>
      <p:pic>
        <p:nvPicPr>
          <p:cNvPr id="4" name="Picture 3">
            <a:extLst>
              <a:ext uri="{FF2B5EF4-FFF2-40B4-BE49-F238E27FC236}">
                <a16:creationId xmlns:a16="http://schemas.microsoft.com/office/drawing/2014/main" id="{0822C73A-B4DB-7EC2-DBB5-0A705364D734}"/>
              </a:ext>
            </a:extLst>
          </p:cNvPr>
          <p:cNvPicPr>
            <a:picLocks noChangeAspect="1"/>
          </p:cNvPicPr>
          <p:nvPr/>
        </p:nvPicPr>
        <p:blipFill>
          <a:blip r:embed="rId2"/>
          <a:stretch>
            <a:fillRect/>
          </a:stretch>
        </p:blipFill>
        <p:spPr>
          <a:xfrm>
            <a:off x="186887" y="136525"/>
            <a:ext cx="6457950" cy="819150"/>
          </a:xfrm>
          <a:prstGeom prst="rect">
            <a:avLst/>
          </a:prstGeom>
        </p:spPr>
      </p:pic>
      <p:pic>
        <p:nvPicPr>
          <p:cNvPr id="5" name="Picture 4">
            <a:extLst>
              <a:ext uri="{FF2B5EF4-FFF2-40B4-BE49-F238E27FC236}">
                <a16:creationId xmlns:a16="http://schemas.microsoft.com/office/drawing/2014/main" id="{4D54269A-146E-13ED-6A1C-6B4BA913E7C8}"/>
              </a:ext>
            </a:extLst>
          </p:cNvPr>
          <p:cNvPicPr>
            <a:picLocks noChangeAspect="1"/>
          </p:cNvPicPr>
          <p:nvPr/>
        </p:nvPicPr>
        <p:blipFill>
          <a:blip r:embed="rId3"/>
          <a:stretch>
            <a:fillRect/>
          </a:stretch>
        </p:blipFill>
        <p:spPr>
          <a:xfrm>
            <a:off x="1766067" y="1225604"/>
            <a:ext cx="6305550" cy="1190625"/>
          </a:xfrm>
          <a:prstGeom prst="rect">
            <a:avLst/>
          </a:prstGeom>
        </p:spPr>
      </p:pic>
      <p:pic>
        <p:nvPicPr>
          <p:cNvPr id="6" name="Picture 5">
            <a:extLst>
              <a:ext uri="{FF2B5EF4-FFF2-40B4-BE49-F238E27FC236}">
                <a16:creationId xmlns:a16="http://schemas.microsoft.com/office/drawing/2014/main" id="{FA3518BA-C252-29F3-09C9-35AA2E3950C5}"/>
              </a:ext>
            </a:extLst>
          </p:cNvPr>
          <p:cNvPicPr>
            <a:picLocks noChangeAspect="1"/>
          </p:cNvPicPr>
          <p:nvPr/>
        </p:nvPicPr>
        <p:blipFill>
          <a:blip r:embed="rId4"/>
          <a:stretch>
            <a:fillRect/>
          </a:stretch>
        </p:blipFill>
        <p:spPr>
          <a:xfrm>
            <a:off x="3381047" y="2523468"/>
            <a:ext cx="5581650" cy="2000250"/>
          </a:xfrm>
          <a:prstGeom prst="rect">
            <a:avLst/>
          </a:prstGeom>
        </p:spPr>
      </p:pic>
      <p:pic>
        <p:nvPicPr>
          <p:cNvPr id="7" name="Picture 6">
            <a:extLst>
              <a:ext uri="{FF2B5EF4-FFF2-40B4-BE49-F238E27FC236}">
                <a16:creationId xmlns:a16="http://schemas.microsoft.com/office/drawing/2014/main" id="{07EB1F7E-3231-B325-1833-45EE402A358E}"/>
              </a:ext>
            </a:extLst>
          </p:cNvPr>
          <p:cNvPicPr>
            <a:picLocks noChangeAspect="1"/>
          </p:cNvPicPr>
          <p:nvPr/>
        </p:nvPicPr>
        <p:blipFill>
          <a:blip r:embed="rId5"/>
          <a:stretch>
            <a:fillRect/>
          </a:stretch>
        </p:blipFill>
        <p:spPr>
          <a:xfrm>
            <a:off x="580697" y="4746186"/>
            <a:ext cx="8382000" cy="1266825"/>
          </a:xfrm>
          <a:prstGeom prst="rect">
            <a:avLst/>
          </a:prstGeom>
        </p:spPr>
      </p:pic>
    </p:spTree>
    <p:extLst>
      <p:ext uri="{BB962C8B-B14F-4D97-AF65-F5344CB8AC3E}">
        <p14:creationId xmlns:p14="http://schemas.microsoft.com/office/powerpoint/2010/main" val="42347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1+#ppt_w/2"/>
                                          </p:val>
                                        </p:tav>
                                        <p:tav tm="100000">
                                          <p:val>
                                            <p:strVal val="#ppt_x"/>
                                          </p:val>
                                        </p:tav>
                                      </p:tavLst>
                                    </p:anim>
                                    <p:anim calcmode="lin" valueType="num">
                                      <p:cBhvr additive="base">
                                        <p:cTn id="6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6188" y="366213"/>
            <a:ext cx="7175011" cy="707886"/>
          </a:xfrm>
          <a:prstGeom prst="rect">
            <a:avLst/>
          </a:prstGeom>
          <a:noFill/>
        </p:spPr>
        <p:txBody>
          <a:bodyPr wrap="square" rtlCol="0">
            <a:spAutoFit/>
          </a:bodyPr>
          <a:lstStyle/>
          <a:p>
            <a:pPr algn="ctr"/>
            <a:r>
              <a:rPr lang="en-US" sz="4000" b="1" dirty="0">
                <a:solidFill>
                  <a:srgbClr val="0000FF"/>
                </a:solidFill>
              </a:rPr>
              <a:t>RATIO ESTIMATOR</a:t>
            </a:r>
          </a:p>
        </p:txBody>
      </p:sp>
      <p:pic>
        <p:nvPicPr>
          <p:cNvPr id="2054" name="Picture 6"/>
          <p:cNvPicPr>
            <a:picLocks noChangeAspect="1" noChangeArrowheads="1"/>
          </p:cNvPicPr>
          <p:nvPr/>
        </p:nvPicPr>
        <p:blipFill>
          <a:blip r:embed="rId2"/>
          <a:srcRect/>
          <a:stretch>
            <a:fillRect/>
          </a:stretch>
        </p:blipFill>
        <p:spPr bwMode="auto">
          <a:xfrm>
            <a:off x="257377" y="1074099"/>
            <a:ext cx="3568147" cy="4293704"/>
          </a:xfrm>
          <a:prstGeom prst="rect">
            <a:avLst/>
          </a:prstGeom>
          <a:noFill/>
          <a:ln w="9525">
            <a:noFill/>
            <a:miter lim="800000"/>
            <a:headEnd/>
            <a:tailEnd/>
          </a:ln>
          <a:effectLst/>
        </p:spPr>
      </p:pic>
      <p:sp>
        <p:nvSpPr>
          <p:cNvPr id="13" name="TextBox 12"/>
          <p:cNvSpPr txBox="1"/>
          <p:nvPr/>
        </p:nvSpPr>
        <p:spPr>
          <a:xfrm>
            <a:off x="3825524" y="2162265"/>
            <a:ext cx="3258697" cy="1200329"/>
          </a:xfrm>
          <a:prstGeom prst="rect">
            <a:avLst/>
          </a:prstGeom>
          <a:noFill/>
        </p:spPr>
        <p:txBody>
          <a:bodyPr wrap="square" rtlCol="0">
            <a:spAutoFit/>
          </a:bodyPr>
          <a:lstStyle/>
          <a:p>
            <a:pPr algn="ctr"/>
            <a:r>
              <a:rPr lang="en-US" sz="2400" b="1" dirty="0">
                <a:solidFill>
                  <a:srgbClr val="0000FF"/>
                </a:solidFill>
              </a:rPr>
              <a:t>INVENTED  </a:t>
            </a:r>
          </a:p>
          <a:p>
            <a:pPr algn="ctr"/>
            <a:r>
              <a:rPr lang="en-US" sz="2400" b="1" dirty="0">
                <a:solidFill>
                  <a:srgbClr val="0000FF"/>
                </a:solidFill>
              </a:rPr>
              <a:t>THE RATIO ESTIMATOR </a:t>
            </a:r>
          </a:p>
          <a:p>
            <a:pPr algn="ctr"/>
            <a:r>
              <a:rPr lang="en-US" sz="2400" b="1" dirty="0">
                <a:solidFill>
                  <a:srgbClr val="0000FF"/>
                </a:solidFill>
              </a:rPr>
              <a:t>DURING 1940</a:t>
            </a:r>
          </a:p>
        </p:txBody>
      </p:sp>
      <p:sp>
        <p:nvSpPr>
          <p:cNvPr id="12" name="Date Placeholder 11"/>
          <p:cNvSpPr>
            <a:spLocks noGrp="1"/>
          </p:cNvSpPr>
          <p:nvPr>
            <p:ph type="dt" sz="half" idx="10"/>
          </p:nvPr>
        </p:nvSpPr>
        <p:spPr/>
        <p:txBody>
          <a:bodyPr/>
          <a:lstStyle/>
          <a:p>
            <a:fld id="{74F05C57-DEC5-4074-B8C1-0794659DC89F}" type="datetime1">
              <a:rPr lang="en-US" smtClean="0"/>
              <a:pPr/>
              <a:t>8/4/2024</a:t>
            </a:fld>
            <a:endParaRPr lang="en-US" dirty="0"/>
          </a:p>
        </p:txBody>
      </p:sp>
      <p:sp>
        <p:nvSpPr>
          <p:cNvPr id="14" name="Slide Number Placeholder 13"/>
          <p:cNvSpPr>
            <a:spLocks noGrp="1"/>
          </p:cNvSpPr>
          <p:nvPr>
            <p:ph type="sldNum" sz="quarter" idx="12"/>
          </p:nvPr>
        </p:nvSpPr>
        <p:spPr/>
        <p:txBody>
          <a:bodyPr/>
          <a:lstStyle/>
          <a:p>
            <a:fld id="{01F4E3DE-7827-C24F-AA90-600020D0F666}" type="slidenum">
              <a:rPr lang="en-US" smtClean="0"/>
              <a:pPr/>
              <a:t>2</a:t>
            </a:fld>
            <a:endParaRPr lang="en-US" dirty="0"/>
          </a:p>
        </p:txBody>
      </p:sp>
      <p:pic>
        <p:nvPicPr>
          <p:cNvPr id="16" name="Picture 7"/>
          <p:cNvPicPr>
            <a:picLocks noChangeAspect="1" noChangeArrowheads="1"/>
          </p:cNvPicPr>
          <p:nvPr/>
        </p:nvPicPr>
        <p:blipFill>
          <a:blip r:embed="rId3"/>
          <a:srcRect/>
          <a:stretch>
            <a:fillRect/>
          </a:stretch>
        </p:blipFill>
        <p:spPr bwMode="auto">
          <a:xfrm>
            <a:off x="7543801" y="1361672"/>
            <a:ext cx="3994078" cy="343961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 calcmode="lin" valueType="num">
                                      <p:cBhvr>
                                        <p:cTn id="15" dur="500" fill="hold"/>
                                        <p:tgtEl>
                                          <p:spTgt spid="2054"/>
                                        </p:tgtEl>
                                        <p:attrNameLst>
                                          <p:attrName>ppt_w</p:attrName>
                                        </p:attrNameLst>
                                      </p:cBhvr>
                                      <p:tavLst>
                                        <p:tav tm="0">
                                          <p:val>
                                            <p:fltVal val="0"/>
                                          </p:val>
                                        </p:tav>
                                        <p:tav tm="100000">
                                          <p:val>
                                            <p:strVal val="#ppt_w"/>
                                          </p:val>
                                        </p:tav>
                                      </p:tavLst>
                                    </p:anim>
                                    <p:anim calcmode="lin" valueType="num">
                                      <p:cBhvr>
                                        <p:cTn id="16" dur="500" fill="hold"/>
                                        <p:tgtEl>
                                          <p:spTgt spid="2054"/>
                                        </p:tgtEl>
                                        <p:attrNameLst>
                                          <p:attrName>ppt_h</p:attrName>
                                        </p:attrNameLst>
                                      </p:cBhvr>
                                      <p:tavLst>
                                        <p:tav tm="0">
                                          <p:val>
                                            <p:fltVal val="0"/>
                                          </p:val>
                                        </p:tav>
                                        <p:tav tm="100000">
                                          <p:val>
                                            <p:strVal val="#ppt_h"/>
                                          </p:val>
                                        </p:tav>
                                      </p:tavLst>
                                    </p:anim>
                                    <p:anim calcmode="lin" valueType="num">
                                      <p:cBhvr>
                                        <p:cTn id="17" dur="500" fill="hold"/>
                                        <p:tgtEl>
                                          <p:spTgt spid="2054"/>
                                        </p:tgtEl>
                                        <p:attrNameLst>
                                          <p:attrName>style.rotation</p:attrName>
                                        </p:attrNameLst>
                                      </p:cBhvr>
                                      <p:tavLst>
                                        <p:tav tm="0">
                                          <p:val>
                                            <p:fltVal val="360"/>
                                          </p:val>
                                        </p:tav>
                                        <p:tav tm="100000">
                                          <p:val>
                                            <p:fltVal val="0"/>
                                          </p:val>
                                        </p:tav>
                                      </p:tavLst>
                                    </p:anim>
                                    <p:animEffect transition="in" filter="fade">
                                      <p:cBhvr>
                                        <p:cTn id="18" dur="500"/>
                                        <p:tgtEl>
                                          <p:spTgt spid="2054"/>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19481-167D-11D8-36DE-E2CB2E8EA8AC}"/>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41A4E5EB-2A1D-E15A-F5DF-2DD1611DE177}"/>
              </a:ext>
            </a:extLst>
          </p:cNvPr>
          <p:cNvSpPr>
            <a:spLocks noGrp="1"/>
          </p:cNvSpPr>
          <p:nvPr>
            <p:ph type="sldNum" sz="quarter" idx="12"/>
          </p:nvPr>
        </p:nvSpPr>
        <p:spPr/>
        <p:txBody>
          <a:bodyPr/>
          <a:lstStyle/>
          <a:p>
            <a:fld id="{01F4E3DE-7827-C24F-AA90-600020D0F666}" type="slidenum">
              <a:rPr lang="en-US" smtClean="0"/>
              <a:pPr/>
              <a:t>20</a:t>
            </a:fld>
            <a:endParaRPr lang="en-US" dirty="0"/>
          </a:p>
        </p:txBody>
      </p:sp>
      <p:pic>
        <p:nvPicPr>
          <p:cNvPr id="5" name="Picture 4">
            <a:extLst>
              <a:ext uri="{FF2B5EF4-FFF2-40B4-BE49-F238E27FC236}">
                <a16:creationId xmlns:a16="http://schemas.microsoft.com/office/drawing/2014/main" id="{8A3DE47A-CEC0-D104-A220-20B328DCB1AD}"/>
              </a:ext>
            </a:extLst>
          </p:cNvPr>
          <p:cNvPicPr>
            <a:picLocks noChangeAspect="1"/>
          </p:cNvPicPr>
          <p:nvPr/>
        </p:nvPicPr>
        <p:blipFill>
          <a:blip r:embed="rId2"/>
          <a:stretch>
            <a:fillRect/>
          </a:stretch>
        </p:blipFill>
        <p:spPr>
          <a:xfrm>
            <a:off x="143532" y="351111"/>
            <a:ext cx="11715750" cy="1047750"/>
          </a:xfrm>
          <a:prstGeom prst="rect">
            <a:avLst/>
          </a:prstGeom>
        </p:spPr>
      </p:pic>
      <p:pic>
        <p:nvPicPr>
          <p:cNvPr id="9" name="Picture 8">
            <a:extLst>
              <a:ext uri="{FF2B5EF4-FFF2-40B4-BE49-F238E27FC236}">
                <a16:creationId xmlns:a16="http://schemas.microsoft.com/office/drawing/2014/main" id="{07C73C5B-671A-150A-4B23-9037B4A52836}"/>
              </a:ext>
            </a:extLst>
          </p:cNvPr>
          <p:cNvPicPr>
            <a:picLocks noChangeAspect="1"/>
          </p:cNvPicPr>
          <p:nvPr/>
        </p:nvPicPr>
        <p:blipFill>
          <a:blip r:embed="rId3"/>
          <a:stretch>
            <a:fillRect/>
          </a:stretch>
        </p:blipFill>
        <p:spPr>
          <a:xfrm>
            <a:off x="952007" y="1508125"/>
            <a:ext cx="10582275" cy="4848225"/>
          </a:xfrm>
          <a:prstGeom prst="rect">
            <a:avLst/>
          </a:prstGeom>
        </p:spPr>
      </p:pic>
    </p:spTree>
    <p:extLst>
      <p:ext uri="{BB962C8B-B14F-4D97-AF65-F5344CB8AC3E}">
        <p14:creationId xmlns:p14="http://schemas.microsoft.com/office/powerpoint/2010/main" val="2047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0F730-DCD4-B5A5-53EA-BA353F9A3F1B}"/>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63594B53-4CD7-BC54-0A4F-36A69E8B00A5}"/>
              </a:ext>
            </a:extLst>
          </p:cNvPr>
          <p:cNvSpPr>
            <a:spLocks noGrp="1"/>
          </p:cNvSpPr>
          <p:nvPr>
            <p:ph type="sldNum" sz="quarter" idx="12"/>
          </p:nvPr>
        </p:nvSpPr>
        <p:spPr/>
        <p:txBody>
          <a:bodyPr/>
          <a:lstStyle/>
          <a:p>
            <a:fld id="{01F4E3DE-7827-C24F-AA90-600020D0F666}" type="slidenum">
              <a:rPr lang="en-US" smtClean="0"/>
              <a:pPr/>
              <a:t>21</a:t>
            </a:fld>
            <a:endParaRPr lang="en-US" dirty="0"/>
          </a:p>
        </p:txBody>
      </p:sp>
      <p:pic>
        <p:nvPicPr>
          <p:cNvPr id="10" name="Picture 9">
            <a:extLst>
              <a:ext uri="{FF2B5EF4-FFF2-40B4-BE49-F238E27FC236}">
                <a16:creationId xmlns:a16="http://schemas.microsoft.com/office/drawing/2014/main" id="{88832FC3-D57D-5B53-B857-8FC83EF9A104}"/>
              </a:ext>
            </a:extLst>
          </p:cNvPr>
          <p:cNvPicPr>
            <a:picLocks noChangeAspect="1"/>
          </p:cNvPicPr>
          <p:nvPr/>
        </p:nvPicPr>
        <p:blipFill>
          <a:blip r:embed="rId2"/>
          <a:stretch>
            <a:fillRect/>
          </a:stretch>
        </p:blipFill>
        <p:spPr>
          <a:xfrm>
            <a:off x="274911" y="169589"/>
            <a:ext cx="11268075" cy="1104900"/>
          </a:xfrm>
          <a:prstGeom prst="rect">
            <a:avLst/>
          </a:prstGeom>
        </p:spPr>
      </p:pic>
      <p:pic>
        <p:nvPicPr>
          <p:cNvPr id="5" name="Picture 4">
            <a:extLst>
              <a:ext uri="{FF2B5EF4-FFF2-40B4-BE49-F238E27FC236}">
                <a16:creationId xmlns:a16="http://schemas.microsoft.com/office/drawing/2014/main" id="{1A04F262-7250-41EE-B541-961E5DF41B5F}"/>
              </a:ext>
            </a:extLst>
          </p:cNvPr>
          <p:cNvPicPr>
            <a:picLocks noChangeAspect="1"/>
          </p:cNvPicPr>
          <p:nvPr/>
        </p:nvPicPr>
        <p:blipFill>
          <a:blip r:embed="rId3"/>
          <a:stretch>
            <a:fillRect/>
          </a:stretch>
        </p:blipFill>
        <p:spPr>
          <a:xfrm>
            <a:off x="1590511" y="1481192"/>
            <a:ext cx="8068496" cy="4875158"/>
          </a:xfrm>
          <a:prstGeom prst="rect">
            <a:avLst/>
          </a:prstGeom>
        </p:spPr>
      </p:pic>
    </p:spTree>
    <p:extLst>
      <p:ext uri="{BB962C8B-B14F-4D97-AF65-F5344CB8AC3E}">
        <p14:creationId xmlns:p14="http://schemas.microsoft.com/office/powerpoint/2010/main" val="6308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D0A76-22F8-8BFF-9F35-DE661A3668C0}"/>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3D89AEA1-B3D8-0730-E36C-F54A76FC8A6A}"/>
              </a:ext>
            </a:extLst>
          </p:cNvPr>
          <p:cNvSpPr>
            <a:spLocks noGrp="1"/>
          </p:cNvSpPr>
          <p:nvPr>
            <p:ph type="sldNum" sz="quarter" idx="12"/>
          </p:nvPr>
        </p:nvSpPr>
        <p:spPr/>
        <p:txBody>
          <a:bodyPr/>
          <a:lstStyle/>
          <a:p>
            <a:fld id="{01F4E3DE-7827-C24F-AA90-600020D0F666}" type="slidenum">
              <a:rPr lang="en-US" smtClean="0"/>
              <a:pPr/>
              <a:t>22</a:t>
            </a:fld>
            <a:endParaRPr lang="en-US" dirty="0"/>
          </a:p>
        </p:txBody>
      </p:sp>
      <p:pic>
        <p:nvPicPr>
          <p:cNvPr id="4" name="Picture 3">
            <a:extLst>
              <a:ext uri="{FF2B5EF4-FFF2-40B4-BE49-F238E27FC236}">
                <a16:creationId xmlns:a16="http://schemas.microsoft.com/office/drawing/2014/main" id="{AC6D9B0C-F8E8-1F55-2047-A3C914ACC379}"/>
              </a:ext>
            </a:extLst>
          </p:cNvPr>
          <p:cNvPicPr>
            <a:picLocks noChangeAspect="1"/>
          </p:cNvPicPr>
          <p:nvPr/>
        </p:nvPicPr>
        <p:blipFill>
          <a:blip r:embed="rId2"/>
          <a:stretch>
            <a:fillRect/>
          </a:stretch>
        </p:blipFill>
        <p:spPr>
          <a:xfrm>
            <a:off x="168165" y="136525"/>
            <a:ext cx="11529848" cy="6275851"/>
          </a:xfrm>
          <a:prstGeom prst="rect">
            <a:avLst/>
          </a:prstGeom>
        </p:spPr>
      </p:pic>
    </p:spTree>
    <p:extLst>
      <p:ext uri="{BB962C8B-B14F-4D97-AF65-F5344CB8AC3E}">
        <p14:creationId xmlns:p14="http://schemas.microsoft.com/office/powerpoint/2010/main" val="9243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C48DC1-979C-921C-3508-C6CBFDB54399}"/>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EEBA03F9-2D6B-1718-AA3D-2EBD47032D4D}"/>
              </a:ext>
            </a:extLst>
          </p:cNvPr>
          <p:cNvSpPr>
            <a:spLocks noGrp="1"/>
          </p:cNvSpPr>
          <p:nvPr>
            <p:ph type="sldNum" sz="quarter" idx="12"/>
          </p:nvPr>
        </p:nvSpPr>
        <p:spPr/>
        <p:txBody>
          <a:bodyPr/>
          <a:lstStyle/>
          <a:p>
            <a:fld id="{01F4E3DE-7827-C24F-AA90-600020D0F666}" type="slidenum">
              <a:rPr lang="en-US" smtClean="0"/>
              <a:pPr/>
              <a:t>23</a:t>
            </a:fld>
            <a:endParaRPr lang="en-US" dirty="0"/>
          </a:p>
        </p:txBody>
      </p:sp>
      <p:sp>
        <p:nvSpPr>
          <p:cNvPr id="4" name="TextBox 3"/>
          <p:cNvSpPr txBox="1"/>
          <p:nvPr/>
        </p:nvSpPr>
        <p:spPr>
          <a:xfrm>
            <a:off x="1344706" y="656216"/>
            <a:ext cx="8552329"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a:r>
              <a:rPr lang="en-US" sz="4000" dirty="0">
                <a:solidFill>
                  <a:srgbClr val="FF0000"/>
                </a:solidFill>
              </a:rPr>
              <a:t>MAGA – Making a Great Adjustment</a:t>
            </a:r>
          </a:p>
          <a:p>
            <a:pPr algn="ctr"/>
            <a:r>
              <a:rPr lang="en-US" sz="2000" dirty="0">
                <a:solidFill>
                  <a:srgbClr val="FF0000"/>
                </a:solidFill>
              </a:rPr>
              <a:t>(</a:t>
            </a:r>
            <a:r>
              <a:rPr lang="en-US" sz="2000" dirty="0" err="1">
                <a:solidFill>
                  <a:srgbClr val="FF0000"/>
                </a:solidFill>
              </a:rPr>
              <a:t>Simulaton</a:t>
            </a:r>
            <a:r>
              <a:rPr lang="en-US" sz="2000" dirty="0">
                <a:solidFill>
                  <a:srgbClr val="FF0000"/>
                </a:solidFill>
              </a:rPr>
              <a:t> Study)</a:t>
            </a:r>
          </a:p>
        </p:txBody>
      </p:sp>
      <p:pic>
        <p:nvPicPr>
          <p:cNvPr id="7" name="Picture 5" descr="C:\Users\Sarjinder\Desktop\T.R.U.M.P\trump cranking numbers1.jpg">
            <a:extLst>
              <a:ext uri="{FF2B5EF4-FFF2-40B4-BE49-F238E27FC236}">
                <a16:creationId xmlns:a16="http://schemas.microsoft.com/office/drawing/2014/main" id="{8094F3A0-2DAF-9336-F024-9CC6900615F5}"/>
              </a:ext>
            </a:extLst>
          </p:cNvPr>
          <p:cNvPicPr>
            <a:picLocks noChangeAspect="1" noChangeArrowheads="1"/>
          </p:cNvPicPr>
          <p:nvPr/>
        </p:nvPicPr>
        <p:blipFill>
          <a:blip r:embed="rId2"/>
          <a:srcRect/>
          <a:stretch>
            <a:fillRect/>
          </a:stretch>
        </p:blipFill>
        <p:spPr bwMode="auto">
          <a:xfrm>
            <a:off x="9636686" y="2608603"/>
            <a:ext cx="1810496" cy="3101416"/>
          </a:xfrm>
          <a:prstGeom prst="rect">
            <a:avLst/>
          </a:prstGeom>
          <a:noFill/>
        </p:spPr>
      </p:pic>
      <p:sp>
        <p:nvSpPr>
          <p:cNvPr id="8" name="TextBox 7">
            <a:extLst>
              <a:ext uri="{FF2B5EF4-FFF2-40B4-BE49-F238E27FC236}">
                <a16:creationId xmlns:a16="http://schemas.microsoft.com/office/drawing/2014/main" id="{167F1338-805B-4DB7-D5BA-C4F9A7EF9DC9}"/>
              </a:ext>
            </a:extLst>
          </p:cNvPr>
          <p:cNvSpPr txBox="1"/>
          <p:nvPr/>
        </p:nvSpPr>
        <p:spPr>
          <a:xfrm>
            <a:off x="9067593" y="5710019"/>
            <a:ext cx="2948682" cy="646331"/>
          </a:xfrm>
          <a:prstGeom prst="rect">
            <a:avLst/>
          </a:prstGeom>
          <a:noFill/>
        </p:spPr>
        <p:txBody>
          <a:bodyPr wrap="square" rtlCol="0">
            <a:spAutoFit/>
          </a:bodyPr>
          <a:lstStyle/>
          <a:p>
            <a:pPr algn="ctr"/>
            <a:r>
              <a:rPr lang="en-US" b="1" dirty="0">
                <a:solidFill>
                  <a:srgbClr val="0000FF"/>
                </a:solidFill>
              </a:rPr>
              <a:t>CRUNCHING HELPFUL TRUMP CARE COEFFICIENTS</a:t>
            </a:r>
          </a:p>
        </p:txBody>
      </p:sp>
      <p:pic>
        <p:nvPicPr>
          <p:cNvPr id="10" name="Picture 9">
            <a:extLst>
              <a:ext uri="{FF2B5EF4-FFF2-40B4-BE49-F238E27FC236}">
                <a16:creationId xmlns:a16="http://schemas.microsoft.com/office/drawing/2014/main" id="{F68180E5-4023-5DFA-94F8-FD8E58017F2F}"/>
              </a:ext>
            </a:extLst>
          </p:cNvPr>
          <p:cNvPicPr>
            <a:picLocks noChangeAspect="1"/>
          </p:cNvPicPr>
          <p:nvPr/>
        </p:nvPicPr>
        <p:blipFill>
          <a:blip r:embed="rId3"/>
          <a:stretch>
            <a:fillRect/>
          </a:stretch>
        </p:blipFill>
        <p:spPr>
          <a:xfrm>
            <a:off x="367834" y="1859699"/>
            <a:ext cx="8699759" cy="2849622"/>
          </a:xfrm>
          <a:prstGeom prst="rect">
            <a:avLst/>
          </a:prstGeom>
        </p:spPr>
      </p:pic>
      <p:pic>
        <p:nvPicPr>
          <p:cNvPr id="11" name="Picture 10">
            <a:extLst>
              <a:ext uri="{FF2B5EF4-FFF2-40B4-BE49-F238E27FC236}">
                <a16:creationId xmlns:a16="http://schemas.microsoft.com/office/drawing/2014/main" id="{F5F24372-ECAD-D2F5-917C-6B26BCBC93ED}"/>
              </a:ext>
            </a:extLst>
          </p:cNvPr>
          <p:cNvPicPr>
            <a:picLocks noChangeAspect="1"/>
          </p:cNvPicPr>
          <p:nvPr/>
        </p:nvPicPr>
        <p:blipFill>
          <a:blip r:embed="rId4"/>
          <a:stretch>
            <a:fillRect/>
          </a:stretch>
        </p:blipFill>
        <p:spPr>
          <a:xfrm>
            <a:off x="328016" y="4860874"/>
            <a:ext cx="8699760" cy="1249003"/>
          </a:xfrm>
          <a:prstGeom prst="rect">
            <a:avLst/>
          </a:prstGeom>
        </p:spPr>
      </p:pic>
      <p:pic>
        <p:nvPicPr>
          <p:cNvPr id="5" name="Picture 4">
            <a:extLst>
              <a:ext uri="{FF2B5EF4-FFF2-40B4-BE49-F238E27FC236}">
                <a16:creationId xmlns:a16="http://schemas.microsoft.com/office/drawing/2014/main" id="{7AEFFD91-FD84-6D8A-BAF1-BF26572B9EBB}"/>
              </a:ext>
            </a:extLst>
          </p:cNvPr>
          <p:cNvPicPr>
            <a:picLocks noChangeAspect="1"/>
          </p:cNvPicPr>
          <p:nvPr/>
        </p:nvPicPr>
        <p:blipFill>
          <a:blip r:embed="rId5"/>
          <a:stretch>
            <a:fillRect/>
          </a:stretch>
        </p:blipFill>
        <p:spPr>
          <a:xfrm>
            <a:off x="367834" y="6178550"/>
            <a:ext cx="8620125" cy="542925"/>
          </a:xfrm>
          <a:prstGeom prst="rect">
            <a:avLst/>
          </a:prstGeom>
        </p:spPr>
      </p:pic>
    </p:spTree>
    <p:extLst>
      <p:ext uri="{BB962C8B-B14F-4D97-AF65-F5344CB8AC3E}">
        <p14:creationId xmlns:p14="http://schemas.microsoft.com/office/powerpoint/2010/main" val="30427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 calcmode="lin" valueType="num">
                                      <p:cBhvr>
                                        <p:cTn id="15" dur="500" fill="hold"/>
                                        <p:tgtEl>
                                          <p:spTgt spid="7"/>
                                        </p:tgtEl>
                                        <p:attrNameLst>
                                          <p:attrName>style.rotation</p:attrName>
                                        </p:attrNameLst>
                                      </p:cBhvr>
                                      <p:tavLst>
                                        <p:tav tm="0">
                                          <p:val>
                                            <p:fltVal val="360"/>
                                          </p:val>
                                        </p:tav>
                                        <p:tav tm="100000">
                                          <p:val>
                                            <p:fltVal val="0"/>
                                          </p:val>
                                        </p:tav>
                                      </p:tavLst>
                                    </p:anim>
                                    <p:animEffect transition="in" filter="fade">
                                      <p:cBhvr>
                                        <p:cTn id="16" dur="500"/>
                                        <p:tgtEl>
                                          <p:spTgt spid="7"/>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 calcmode="lin" valueType="num">
                                      <p:cBhvr>
                                        <p:cTn id="41" dur="500" fill="hold"/>
                                        <p:tgtEl>
                                          <p:spTgt spid="5"/>
                                        </p:tgtEl>
                                        <p:attrNameLst>
                                          <p:attrName>style.rotation</p:attrName>
                                        </p:attrNameLst>
                                      </p:cBhvr>
                                      <p:tavLst>
                                        <p:tav tm="0">
                                          <p:val>
                                            <p:fltVal val="360"/>
                                          </p:val>
                                        </p:tav>
                                        <p:tav tm="100000">
                                          <p:val>
                                            <p:fltVal val="0"/>
                                          </p:val>
                                        </p:tav>
                                      </p:tavLst>
                                    </p:anim>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C2423-8366-3E25-DE85-7470BB7A8A35}"/>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A60C9E63-037C-5757-38E4-9AED1CDBBF48}"/>
              </a:ext>
            </a:extLst>
          </p:cNvPr>
          <p:cNvSpPr>
            <a:spLocks noGrp="1"/>
          </p:cNvSpPr>
          <p:nvPr>
            <p:ph type="sldNum" sz="quarter" idx="12"/>
          </p:nvPr>
        </p:nvSpPr>
        <p:spPr/>
        <p:txBody>
          <a:bodyPr/>
          <a:lstStyle/>
          <a:p>
            <a:fld id="{01F4E3DE-7827-C24F-AA90-600020D0F666}" type="slidenum">
              <a:rPr lang="en-US" smtClean="0"/>
              <a:pPr/>
              <a:t>24</a:t>
            </a:fld>
            <a:endParaRPr lang="en-US" dirty="0"/>
          </a:p>
        </p:txBody>
      </p:sp>
      <p:pic>
        <p:nvPicPr>
          <p:cNvPr id="4" name="Picture 3">
            <a:extLst>
              <a:ext uri="{FF2B5EF4-FFF2-40B4-BE49-F238E27FC236}">
                <a16:creationId xmlns:a16="http://schemas.microsoft.com/office/drawing/2014/main" id="{13ADA8F4-FCC0-A5E3-045B-70291CAA2F44}"/>
              </a:ext>
            </a:extLst>
          </p:cNvPr>
          <p:cNvPicPr>
            <a:picLocks noChangeAspect="1"/>
          </p:cNvPicPr>
          <p:nvPr/>
        </p:nvPicPr>
        <p:blipFill>
          <a:blip r:embed="rId2"/>
          <a:stretch>
            <a:fillRect/>
          </a:stretch>
        </p:blipFill>
        <p:spPr>
          <a:xfrm>
            <a:off x="316669" y="459390"/>
            <a:ext cx="10624599" cy="2346872"/>
          </a:xfrm>
          <a:prstGeom prst="rect">
            <a:avLst/>
          </a:prstGeom>
        </p:spPr>
      </p:pic>
      <p:pic>
        <p:nvPicPr>
          <p:cNvPr id="6" name="Picture 5">
            <a:extLst>
              <a:ext uri="{FF2B5EF4-FFF2-40B4-BE49-F238E27FC236}">
                <a16:creationId xmlns:a16="http://schemas.microsoft.com/office/drawing/2014/main" id="{CCA2A419-B1AB-6284-3D00-20C589A0614A}"/>
              </a:ext>
            </a:extLst>
          </p:cNvPr>
          <p:cNvPicPr>
            <a:picLocks noChangeAspect="1"/>
          </p:cNvPicPr>
          <p:nvPr/>
        </p:nvPicPr>
        <p:blipFill>
          <a:blip r:embed="rId3"/>
          <a:stretch>
            <a:fillRect/>
          </a:stretch>
        </p:blipFill>
        <p:spPr>
          <a:xfrm>
            <a:off x="316669" y="2970503"/>
            <a:ext cx="10624600" cy="1055258"/>
          </a:xfrm>
          <a:prstGeom prst="rect">
            <a:avLst/>
          </a:prstGeom>
        </p:spPr>
      </p:pic>
      <p:pic>
        <p:nvPicPr>
          <p:cNvPr id="8" name="Picture 7">
            <a:extLst>
              <a:ext uri="{FF2B5EF4-FFF2-40B4-BE49-F238E27FC236}">
                <a16:creationId xmlns:a16="http://schemas.microsoft.com/office/drawing/2014/main" id="{02D47D29-97D1-0F31-1F6C-E15F4F7E2B8D}"/>
              </a:ext>
            </a:extLst>
          </p:cNvPr>
          <p:cNvPicPr>
            <a:picLocks noChangeAspect="1"/>
          </p:cNvPicPr>
          <p:nvPr/>
        </p:nvPicPr>
        <p:blipFill>
          <a:blip r:embed="rId4"/>
          <a:stretch>
            <a:fillRect/>
          </a:stretch>
        </p:blipFill>
        <p:spPr>
          <a:xfrm>
            <a:off x="316669" y="4252326"/>
            <a:ext cx="10740214" cy="2104024"/>
          </a:xfrm>
          <a:prstGeom prst="rect">
            <a:avLst/>
          </a:prstGeom>
        </p:spPr>
      </p:pic>
    </p:spTree>
    <p:extLst>
      <p:ext uri="{BB962C8B-B14F-4D97-AF65-F5344CB8AC3E}">
        <p14:creationId xmlns:p14="http://schemas.microsoft.com/office/powerpoint/2010/main" val="203692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80">
                                          <p:stCondLst>
                                            <p:cond delay="0"/>
                                          </p:stCondLst>
                                        </p:cTn>
                                        <p:tgtEl>
                                          <p:spTgt spid="8"/>
                                        </p:tgtEl>
                                      </p:cBhvr>
                                    </p:animEffect>
                                    <p:anim calcmode="lin" valueType="num">
                                      <p:cBhvr>
                                        <p:cTn id="2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5" dur="26">
                                          <p:stCondLst>
                                            <p:cond delay="650"/>
                                          </p:stCondLst>
                                        </p:cTn>
                                        <p:tgtEl>
                                          <p:spTgt spid="8"/>
                                        </p:tgtEl>
                                      </p:cBhvr>
                                      <p:to x="100000" y="60000"/>
                                    </p:animScale>
                                    <p:animScale>
                                      <p:cBhvr>
                                        <p:cTn id="26" dur="166" decel="50000">
                                          <p:stCondLst>
                                            <p:cond delay="676"/>
                                          </p:stCondLst>
                                        </p:cTn>
                                        <p:tgtEl>
                                          <p:spTgt spid="8"/>
                                        </p:tgtEl>
                                      </p:cBhvr>
                                      <p:to x="100000" y="100000"/>
                                    </p:animScale>
                                    <p:animScale>
                                      <p:cBhvr>
                                        <p:cTn id="27" dur="26">
                                          <p:stCondLst>
                                            <p:cond delay="1312"/>
                                          </p:stCondLst>
                                        </p:cTn>
                                        <p:tgtEl>
                                          <p:spTgt spid="8"/>
                                        </p:tgtEl>
                                      </p:cBhvr>
                                      <p:to x="100000" y="80000"/>
                                    </p:animScale>
                                    <p:animScale>
                                      <p:cBhvr>
                                        <p:cTn id="28" dur="166" decel="50000">
                                          <p:stCondLst>
                                            <p:cond delay="1338"/>
                                          </p:stCondLst>
                                        </p:cTn>
                                        <p:tgtEl>
                                          <p:spTgt spid="8"/>
                                        </p:tgtEl>
                                      </p:cBhvr>
                                      <p:to x="100000" y="100000"/>
                                    </p:animScale>
                                    <p:animScale>
                                      <p:cBhvr>
                                        <p:cTn id="29" dur="26">
                                          <p:stCondLst>
                                            <p:cond delay="1642"/>
                                          </p:stCondLst>
                                        </p:cTn>
                                        <p:tgtEl>
                                          <p:spTgt spid="8"/>
                                        </p:tgtEl>
                                      </p:cBhvr>
                                      <p:to x="100000" y="90000"/>
                                    </p:animScale>
                                    <p:animScale>
                                      <p:cBhvr>
                                        <p:cTn id="30" dur="166" decel="50000">
                                          <p:stCondLst>
                                            <p:cond delay="1668"/>
                                          </p:stCondLst>
                                        </p:cTn>
                                        <p:tgtEl>
                                          <p:spTgt spid="8"/>
                                        </p:tgtEl>
                                      </p:cBhvr>
                                      <p:to x="100000" y="100000"/>
                                    </p:animScale>
                                    <p:animScale>
                                      <p:cBhvr>
                                        <p:cTn id="31" dur="26">
                                          <p:stCondLst>
                                            <p:cond delay="1808"/>
                                          </p:stCondLst>
                                        </p:cTn>
                                        <p:tgtEl>
                                          <p:spTgt spid="8"/>
                                        </p:tgtEl>
                                      </p:cBhvr>
                                      <p:to x="100000" y="95000"/>
                                    </p:animScale>
                                    <p:animScale>
                                      <p:cBhvr>
                                        <p:cTn id="3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E309B-AE7D-4715-E3DA-E46555040867}"/>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ACB3A887-404F-F010-99B7-044CBDABD133}"/>
              </a:ext>
            </a:extLst>
          </p:cNvPr>
          <p:cNvSpPr>
            <a:spLocks noGrp="1"/>
          </p:cNvSpPr>
          <p:nvPr>
            <p:ph type="sldNum" sz="quarter" idx="12"/>
          </p:nvPr>
        </p:nvSpPr>
        <p:spPr/>
        <p:txBody>
          <a:bodyPr/>
          <a:lstStyle/>
          <a:p>
            <a:fld id="{01F4E3DE-7827-C24F-AA90-600020D0F666}" type="slidenum">
              <a:rPr lang="en-US" smtClean="0"/>
              <a:pPr/>
              <a:t>25</a:t>
            </a:fld>
            <a:endParaRPr lang="en-US" dirty="0"/>
          </a:p>
        </p:txBody>
      </p:sp>
      <p:pic>
        <p:nvPicPr>
          <p:cNvPr id="4" name="Picture 3">
            <a:extLst>
              <a:ext uri="{FF2B5EF4-FFF2-40B4-BE49-F238E27FC236}">
                <a16:creationId xmlns:a16="http://schemas.microsoft.com/office/drawing/2014/main" id="{6CDF94AD-4DC2-644C-61A6-A1F3C61A569B}"/>
              </a:ext>
            </a:extLst>
          </p:cNvPr>
          <p:cNvPicPr>
            <a:picLocks noChangeAspect="1"/>
          </p:cNvPicPr>
          <p:nvPr/>
        </p:nvPicPr>
        <p:blipFill>
          <a:blip r:embed="rId2"/>
          <a:stretch>
            <a:fillRect/>
          </a:stretch>
        </p:blipFill>
        <p:spPr>
          <a:xfrm>
            <a:off x="1125100" y="297176"/>
            <a:ext cx="6589776" cy="4430702"/>
          </a:xfrm>
          <a:prstGeom prst="rect">
            <a:avLst/>
          </a:prstGeom>
        </p:spPr>
      </p:pic>
      <p:pic>
        <p:nvPicPr>
          <p:cNvPr id="22533" name="Picture 5" descr="C:\Users\Sarjinder\Desktop\T.R.U.M.P\TRUM GOLF1.jpg"/>
          <p:cNvPicPr>
            <a:picLocks noChangeAspect="1" noChangeArrowheads="1"/>
          </p:cNvPicPr>
          <p:nvPr/>
        </p:nvPicPr>
        <p:blipFill>
          <a:blip r:embed="rId3"/>
          <a:srcRect/>
          <a:stretch>
            <a:fillRect/>
          </a:stretch>
        </p:blipFill>
        <p:spPr bwMode="auto">
          <a:xfrm>
            <a:off x="9039575" y="609601"/>
            <a:ext cx="1885247" cy="3649176"/>
          </a:xfrm>
          <a:prstGeom prst="rect">
            <a:avLst/>
          </a:prstGeom>
          <a:noFill/>
        </p:spPr>
      </p:pic>
      <p:sp>
        <p:nvSpPr>
          <p:cNvPr id="6" name="TextBox 5">
            <a:extLst>
              <a:ext uri="{FF2B5EF4-FFF2-40B4-BE49-F238E27FC236}">
                <a16:creationId xmlns:a16="http://schemas.microsoft.com/office/drawing/2014/main" id="{D68FE882-CDCD-8BB4-D0F5-DF2A976E83BD}"/>
              </a:ext>
            </a:extLst>
          </p:cNvPr>
          <p:cNvSpPr txBox="1"/>
          <p:nvPr/>
        </p:nvSpPr>
        <p:spPr>
          <a:xfrm>
            <a:off x="8263758" y="4258777"/>
            <a:ext cx="3436883" cy="369332"/>
          </a:xfrm>
          <a:prstGeom prst="rect">
            <a:avLst/>
          </a:prstGeom>
          <a:noFill/>
        </p:spPr>
        <p:txBody>
          <a:bodyPr wrap="square" rtlCol="0">
            <a:spAutoFit/>
          </a:bodyPr>
          <a:lstStyle/>
          <a:p>
            <a:r>
              <a:rPr lang="en-US" dirty="0"/>
              <a:t>   </a:t>
            </a:r>
            <a:r>
              <a:rPr lang="en-US" b="1" dirty="0">
                <a:solidFill>
                  <a:srgbClr val="0000FF"/>
                </a:solidFill>
              </a:rPr>
              <a:t>Optimal TRUMP Care Coefficient</a:t>
            </a:r>
          </a:p>
        </p:txBody>
      </p:sp>
      <p:pic>
        <p:nvPicPr>
          <p:cNvPr id="7" name="Picture 6">
            <a:extLst>
              <a:ext uri="{FF2B5EF4-FFF2-40B4-BE49-F238E27FC236}">
                <a16:creationId xmlns:a16="http://schemas.microsoft.com/office/drawing/2014/main" id="{19F80AF1-D5DE-5E4F-C9E5-C2A2E4AABEF9}"/>
              </a:ext>
            </a:extLst>
          </p:cNvPr>
          <p:cNvPicPr>
            <a:picLocks noChangeAspect="1"/>
          </p:cNvPicPr>
          <p:nvPr/>
        </p:nvPicPr>
        <p:blipFill>
          <a:blip r:embed="rId4"/>
          <a:stretch>
            <a:fillRect/>
          </a:stretch>
        </p:blipFill>
        <p:spPr>
          <a:xfrm>
            <a:off x="599089" y="5005581"/>
            <a:ext cx="11183007" cy="1242817"/>
          </a:xfrm>
          <a:prstGeom prst="rect">
            <a:avLst/>
          </a:prstGeom>
        </p:spPr>
      </p:pic>
    </p:spTree>
    <p:extLst>
      <p:ext uri="{BB962C8B-B14F-4D97-AF65-F5344CB8AC3E}">
        <p14:creationId xmlns:p14="http://schemas.microsoft.com/office/powerpoint/2010/main" val="25916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p:cTn id="13" dur="500" fill="hold"/>
                                        <p:tgtEl>
                                          <p:spTgt spid="22533"/>
                                        </p:tgtEl>
                                        <p:attrNameLst>
                                          <p:attrName>ppt_w</p:attrName>
                                        </p:attrNameLst>
                                      </p:cBhvr>
                                      <p:tavLst>
                                        <p:tav tm="0">
                                          <p:val>
                                            <p:fltVal val="0"/>
                                          </p:val>
                                        </p:tav>
                                        <p:tav tm="100000">
                                          <p:val>
                                            <p:strVal val="#ppt_w"/>
                                          </p:val>
                                        </p:tav>
                                      </p:tavLst>
                                    </p:anim>
                                    <p:anim calcmode="lin" valueType="num">
                                      <p:cBhvr>
                                        <p:cTn id="14" dur="500" fill="hold"/>
                                        <p:tgtEl>
                                          <p:spTgt spid="22533"/>
                                        </p:tgtEl>
                                        <p:attrNameLst>
                                          <p:attrName>ppt_h</p:attrName>
                                        </p:attrNameLst>
                                      </p:cBhvr>
                                      <p:tavLst>
                                        <p:tav tm="0">
                                          <p:val>
                                            <p:fltVal val="0"/>
                                          </p:val>
                                        </p:tav>
                                        <p:tav tm="100000">
                                          <p:val>
                                            <p:strVal val="#ppt_h"/>
                                          </p:val>
                                        </p:tav>
                                      </p:tavLst>
                                    </p:anim>
                                    <p:anim calcmode="lin" valueType="num">
                                      <p:cBhvr>
                                        <p:cTn id="15" dur="500" fill="hold"/>
                                        <p:tgtEl>
                                          <p:spTgt spid="22533"/>
                                        </p:tgtEl>
                                        <p:attrNameLst>
                                          <p:attrName>style.rotation</p:attrName>
                                        </p:attrNameLst>
                                      </p:cBhvr>
                                      <p:tavLst>
                                        <p:tav tm="0">
                                          <p:val>
                                            <p:fltVal val="360"/>
                                          </p:val>
                                        </p:tav>
                                        <p:tav tm="100000">
                                          <p:val>
                                            <p:fltVal val="0"/>
                                          </p:val>
                                        </p:tav>
                                      </p:tavLst>
                                    </p:anim>
                                    <p:animEffect transition="in" filter="fade">
                                      <p:cBhvr>
                                        <p:cTn id="16" dur="500"/>
                                        <p:tgtEl>
                                          <p:spTgt spid="2253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 calcmode="lin" valueType="num">
                                      <p:cBhvr>
                                        <p:cTn id="29" dur="500" fill="hold"/>
                                        <p:tgtEl>
                                          <p:spTgt spid="7"/>
                                        </p:tgtEl>
                                        <p:attrNameLst>
                                          <p:attrName>style.rotation</p:attrName>
                                        </p:attrNameLst>
                                      </p:cBhvr>
                                      <p:tavLst>
                                        <p:tav tm="0">
                                          <p:val>
                                            <p:fltVal val="360"/>
                                          </p:val>
                                        </p:tav>
                                        <p:tav tm="100000">
                                          <p:val>
                                            <p:fltVal val="0"/>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417" y="4253152"/>
            <a:ext cx="87130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457200" indent="-457200">
              <a:buFont typeface="Arial" panose="020B0604020202020204" pitchFamily="34" charset="0"/>
              <a:buChar char="•"/>
            </a:pPr>
            <a:r>
              <a:rPr lang="en-US" sz="2800" dirty="0">
                <a:solidFill>
                  <a:srgbClr val="0000FF"/>
                </a:solidFill>
              </a:rPr>
              <a:t>The proposed TRUMP  with the </a:t>
            </a:r>
            <a:r>
              <a:rPr lang="en-US" sz="2800" dirty="0">
                <a:solidFill>
                  <a:srgbClr val="FF0000"/>
                </a:solidFill>
              </a:rPr>
              <a:t>U</a:t>
            </a:r>
            <a:r>
              <a:rPr lang="en-US" sz="2800" dirty="0">
                <a:solidFill>
                  <a:srgbClr val="0000FF"/>
                </a:solidFill>
              </a:rPr>
              <a:t>nified </a:t>
            </a:r>
            <a:r>
              <a:rPr lang="en-US" sz="2800" dirty="0">
                <a:solidFill>
                  <a:srgbClr val="FF0000"/>
                </a:solidFill>
              </a:rPr>
              <a:t>S</a:t>
            </a:r>
            <a:r>
              <a:rPr lang="en-US" sz="2800" dirty="0">
                <a:solidFill>
                  <a:srgbClr val="0000FF"/>
                </a:solidFill>
              </a:rPr>
              <a:t>crambling </a:t>
            </a:r>
            <a:r>
              <a:rPr lang="en-US" sz="2800" dirty="0">
                <a:solidFill>
                  <a:srgbClr val="FF0000"/>
                </a:solidFill>
              </a:rPr>
              <a:t>A</a:t>
            </a:r>
            <a:r>
              <a:rPr lang="en-US" sz="2800" dirty="0">
                <a:solidFill>
                  <a:srgbClr val="0000FF"/>
                </a:solidFill>
              </a:rPr>
              <a:t>pproach (</a:t>
            </a:r>
            <a:r>
              <a:rPr lang="en-US" sz="2800" dirty="0">
                <a:solidFill>
                  <a:srgbClr val="FF0000"/>
                </a:solidFill>
              </a:rPr>
              <a:t>USA</a:t>
            </a:r>
            <a:r>
              <a:rPr lang="en-US" sz="2800" dirty="0">
                <a:solidFill>
                  <a:srgbClr val="0000FF"/>
                </a:solidFill>
              </a:rPr>
              <a:t>) opens a b</a:t>
            </a:r>
            <a:r>
              <a:rPr lang="en-US" sz="2800" b="1" dirty="0">
                <a:solidFill>
                  <a:srgbClr val="0000FF"/>
                </a:solidFill>
              </a:rPr>
              <a:t>ig-door</a:t>
            </a:r>
            <a:r>
              <a:rPr lang="en-US" sz="2800" dirty="0">
                <a:solidFill>
                  <a:srgbClr val="0000FF"/>
                </a:solidFill>
              </a:rPr>
              <a:t> to future research for those who are interested in using auxiliary information with scrambled responses</a:t>
            </a:r>
            <a:r>
              <a:rPr lang="en-US" dirty="0">
                <a:solidFill>
                  <a:srgbClr val="0000FF"/>
                </a:solidFill>
              </a:rPr>
              <a:t>. </a:t>
            </a:r>
          </a:p>
          <a:p>
            <a:pPr marL="457200" indent="-457200">
              <a:buFont typeface="Arial" panose="020B0604020202020204" pitchFamily="34" charset="0"/>
              <a:buChar char="•"/>
            </a:pPr>
            <a:r>
              <a:rPr lang="en-US" dirty="0">
                <a:solidFill>
                  <a:srgbClr val="0000FF"/>
                </a:solidFill>
              </a:rPr>
              <a:t>Internet is full of such estimators or refer to Singh and Sedory (2017a). </a:t>
            </a:r>
            <a:r>
              <a:rPr lang="en-US" sz="2000" dirty="0">
                <a:solidFill>
                  <a:srgbClr val="0000FF"/>
                </a:solidFill>
              </a:rPr>
              <a:t> </a:t>
            </a:r>
          </a:p>
        </p:txBody>
      </p:sp>
      <p:sp>
        <p:nvSpPr>
          <p:cNvPr id="12" name="Date Placeholder 11"/>
          <p:cNvSpPr>
            <a:spLocks noGrp="1"/>
          </p:cNvSpPr>
          <p:nvPr>
            <p:ph type="dt" sz="half" idx="10"/>
          </p:nvPr>
        </p:nvSpPr>
        <p:spPr/>
        <p:txBody>
          <a:bodyPr/>
          <a:lstStyle/>
          <a:p>
            <a:fld id="{3ACC01C9-2D3F-4302-9E4F-1FBF650CA952}" type="datetime1">
              <a:rPr lang="en-US" smtClean="0"/>
              <a:pPr/>
              <a:t>8/4/2024</a:t>
            </a:fld>
            <a:endParaRPr lang="en-US" dirty="0"/>
          </a:p>
        </p:txBody>
      </p:sp>
      <p:sp>
        <p:nvSpPr>
          <p:cNvPr id="13" name="Slide Number Placeholder 12"/>
          <p:cNvSpPr>
            <a:spLocks noGrp="1"/>
          </p:cNvSpPr>
          <p:nvPr>
            <p:ph type="sldNum" sz="quarter" idx="12"/>
          </p:nvPr>
        </p:nvSpPr>
        <p:spPr/>
        <p:txBody>
          <a:bodyPr/>
          <a:lstStyle/>
          <a:p>
            <a:fld id="{01F4E3DE-7827-C24F-AA90-600020D0F666}" type="slidenum">
              <a:rPr lang="en-US" smtClean="0"/>
              <a:pPr/>
              <a:t>26</a:t>
            </a:fld>
            <a:endParaRPr lang="en-US" dirty="0"/>
          </a:p>
        </p:txBody>
      </p:sp>
      <p:pic>
        <p:nvPicPr>
          <p:cNvPr id="2" name="Picture 1">
            <a:extLst>
              <a:ext uri="{FF2B5EF4-FFF2-40B4-BE49-F238E27FC236}">
                <a16:creationId xmlns:a16="http://schemas.microsoft.com/office/drawing/2014/main" id="{A79DD230-47B3-68AF-1C49-30F6954D48D5}"/>
              </a:ext>
            </a:extLst>
          </p:cNvPr>
          <p:cNvPicPr>
            <a:picLocks noChangeAspect="1"/>
          </p:cNvPicPr>
          <p:nvPr/>
        </p:nvPicPr>
        <p:blipFill>
          <a:blip r:embed="rId3"/>
          <a:stretch>
            <a:fillRect/>
          </a:stretch>
        </p:blipFill>
        <p:spPr>
          <a:xfrm>
            <a:off x="9028387" y="2151587"/>
            <a:ext cx="2911366" cy="3917447"/>
          </a:xfrm>
          <a:prstGeom prst="rect">
            <a:avLst/>
          </a:prstGeom>
        </p:spPr>
      </p:pic>
      <p:sp>
        <p:nvSpPr>
          <p:cNvPr id="4" name="TextBox 3">
            <a:extLst>
              <a:ext uri="{FF2B5EF4-FFF2-40B4-BE49-F238E27FC236}">
                <a16:creationId xmlns:a16="http://schemas.microsoft.com/office/drawing/2014/main" id="{A53B00A2-AB07-AB80-8D87-5BD044160DAF}"/>
              </a:ext>
            </a:extLst>
          </p:cNvPr>
          <p:cNvSpPr txBox="1"/>
          <p:nvPr/>
        </p:nvSpPr>
        <p:spPr>
          <a:xfrm>
            <a:off x="2501462" y="300639"/>
            <a:ext cx="6526924"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800" b="1" dirty="0">
                <a:solidFill>
                  <a:srgbClr val="0000FF"/>
                </a:solidFill>
              </a:rPr>
              <a:t>Future of TRUMP with the USA</a:t>
            </a:r>
            <a:endParaRPr lang="en-US" sz="2800" dirty="0"/>
          </a:p>
        </p:txBody>
      </p:sp>
      <p:pic>
        <p:nvPicPr>
          <p:cNvPr id="5" name="Picture 4">
            <a:extLst>
              <a:ext uri="{FF2B5EF4-FFF2-40B4-BE49-F238E27FC236}">
                <a16:creationId xmlns:a16="http://schemas.microsoft.com/office/drawing/2014/main" id="{3F21E726-579C-82ED-7CB1-337210780D9F}"/>
              </a:ext>
            </a:extLst>
          </p:cNvPr>
          <p:cNvPicPr>
            <a:picLocks noChangeAspect="1"/>
          </p:cNvPicPr>
          <p:nvPr/>
        </p:nvPicPr>
        <p:blipFill>
          <a:blip r:embed="rId4"/>
          <a:stretch>
            <a:fillRect/>
          </a:stretch>
        </p:blipFill>
        <p:spPr>
          <a:xfrm>
            <a:off x="220717" y="1096179"/>
            <a:ext cx="11719035" cy="922937"/>
          </a:xfrm>
          <a:prstGeom prst="rect">
            <a:avLst/>
          </a:prstGeom>
        </p:spPr>
      </p:pic>
      <p:pic>
        <p:nvPicPr>
          <p:cNvPr id="6" name="Picture 5">
            <a:extLst>
              <a:ext uri="{FF2B5EF4-FFF2-40B4-BE49-F238E27FC236}">
                <a16:creationId xmlns:a16="http://schemas.microsoft.com/office/drawing/2014/main" id="{314F9535-168E-8F66-00FF-8F8BA02F492D}"/>
              </a:ext>
            </a:extLst>
          </p:cNvPr>
          <p:cNvPicPr>
            <a:picLocks noChangeAspect="1"/>
          </p:cNvPicPr>
          <p:nvPr/>
        </p:nvPicPr>
        <p:blipFill>
          <a:blip r:embed="rId5"/>
          <a:stretch>
            <a:fillRect/>
          </a:stretch>
        </p:blipFill>
        <p:spPr>
          <a:xfrm>
            <a:off x="323850" y="2163208"/>
            <a:ext cx="8473308" cy="843861"/>
          </a:xfrm>
          <a:prstGeom prst="rect">
            <a:avLst/>
          </a:prstGeom>
        </p:spPr>
      </p:pic>
      <p:pic>
        <p:nvPicPr>
          <p:cNvPr id="7" name="Picture 6">
            <a:extLst>
              <a:ext uri="{FF2B5EF4-FFF2-40B4-BE49-F238E27FC236}">
                <a16:creationId xmlns:a16="http://schemas.microsoft.com/office/drawing/2014/main" id="{39AC8102-977C-83EB-EE4A-5C64FF317B32}"/>
              </a:ext>
            </a:extLst>
          </p:cNvPr>
          <p:cNvPicPr>
            <a:picLocks noChangeAspect="1"/>
          </p:cNvPicPr>
          <p:nvPr/>
        </p:nvPicPr>
        <p:blipFill>
          <a:blip r:embed="rId6"/>
          <a:stretch>
            <a:fillRect/>
          </a:stretch>
        </p:blipFill>
        <p:spPr>
          <a:xfrm>
            <a:off x="323849" y="3127651"/>
            <a:ext cx="8473309" cy="8438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 calcmode="lin" valueType="num">
                                      <p:cBhvr>
                                        <p:cTn id="45" dur="500" fill="hold"/>
                                        <p:tgtEl>
                                          <p:spTgt spid="2"/>
                                        </p:tgtEl>
                                        <p:attrNameLst>
                                          <p:attrName>style.rotation</p:attrName>
                                        </p:attrNameLst>
                                      </p:cBhvr>
                                      <p:tavLst>
                                        <p:tav tm="0">
                                          <p:val>
                                            <p:fltVal val="360"/>
                                          </p:val>
                                        </p:tav>
                                        <p:tav tm="100000">
                                          <p:val>
                                            <p:fltVal val="0"/>
                                          </p:val>
                                        </p:tav>
                                      </p:tavLst>
                                    </p:anim>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2CBA03-CFAB-4CDE-A9B4-1C689016DBFF}" type="datetime1">
              <a:rPr lang="en-US" smtClean="0"/>
              <a:pPr/>
              <a:t>8/4/2024</a:t>
            </a:fld>
            <a:endParaRPr lang="en-US" dirty="0"/>
          </a:p>
        </p:txBody>
      </p:sp>
      <p:sp>
        <p:nvSpPr>
          <p:cNvPr id="6" name="Slide Number Placeholder 5"/>
          <p:cNvSpPr>
            <a:spLocks noGrp="1"/>
          </p:cNvSpPr>
          <p:nvPr>
            <p:ph type="sldNum" sz="quarter" idx="12"/>
          </p:nvPr>
        </p:nvSpPr>
        <p:spPr/>
        <p:txBody>
          <a:bodyPr/>
          <a:lstStyle/>
          <a:p>
            <a:fld id="{01F4E3DE-7827-C24F-AA90-600020D0F666}" type="slidenum">
              <a:rPr lang="en-US" smtClean="0"/>
              <a:pPr/>
              <a:t>27</a:t>
            </a:fld>
            <a:endParaRPr lang="en-US" dirty="0"/>
          </a:p>
        </p:txBody>
      </p:sp>
      <p:pic>
        <p:nvPicPr>
          <p:cNvPr id="7" name="Picture 6" descr="A picture containing computer&#10;&#10;Description automatically generated">
            <a:extLst>
              <a:ext uri="{FF2B5EF4-FFF2-40B4-BE49-F238E27FC236}">
                <a16:creationId xmlns:a16="http://schemas.microsoft.com/office/drawing/2014/main" id="{FC3C8716-F14A-4E42-8B14-2B7DD57B03C1}"/>
              </a:ext>
            </a:extLst>
          </p:cNvPr>
          <p:cNvPicPr>
            <a:picLocks noChangeAspect="1"/>
          </p:cNvPicPr>
          <p:nvPr/>
        </p:nvPicPr>
        <p:blipFill>
          <a:blip r:embed="rId3"/>
          <a:stretch>
            <a:fillRect/>
          </a:stretch>
        </p:blipFill>
        <p:spPr>
          <a:xfrm>
            <a:off x="-24366" y="-223022"/>
            <a:ext cx="12216366" cy="6944497"/>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21095" y="965372"/>
            <a:ext cx="5831065" cy="5756103"/>
          </a:xfrm>
          <a:prstGeom prst="rect">
            <a:avLst/>
          </a:prstGeom>
          <a:noFill/>
          <a:ln w="9525">
            <a:noFill/>
            <a:miter lim="800000"/>
            <a:headEnd/>
            <a:tailEnd/>
          </a:ln>
          <a:effectLst/>
        </p:spPr>
      </p:pic>
      <p:sp>
        <p:nvSpPr>
          <p:cNvPr id="10" name="TextBox 9"/>
          <p:cNvSpPr txBox="1"/>
          <p:nvPr/>
        </p:nvSpPr>
        <p:spPr>
          <a:xfrm>
            <a:off x="494850" y="965372"/>
            <a:ext cx="4830184" cy="646331"/>
          </a:xfrm>
          <a:prstGeom prst="rect">
            <a:avLst/>
          </a:prstGeom>
          <a:noFill/>
        </p:spPr>
        <p:txBody>
          <a:bodyPr wrap="square" rtlCol="0">
            <a:spAutoFit/>
          </a:bodyPr>
          <a:lstStyle/>
          <a:p>
            <a:pPr algn="ctr"/>
            <a:r>
              <a:rPr lang="en-US" sz="3600" b="1" dirty="0">
                <a:solidFill>
                  <a:srgbClr val="FF0000"/>
                </a:solidFill>
              </a:rPr>
              <a:t>JOIN the </a:t>
            </a:r>
            <a:r>
              <a:rPr lang="en-US" sz="2400" b="1" dirty="0">
                <a:solidFill>
                  <a:srgbClr val="FF0000"/>
                </a:solidFill>
              </a:rPr>
              <a:t>MS</a:t>
            </a:r>
            <a:r>
              <a:rPr lang="en-US" sz="3600" b="1" dirty="0">
                <a:solidFill>
                  <a:srgbClr val="FF0000"/>
                </a:solidFill>
              </a:rPr>
              <a:t> PROGRAM</a:t>
            </a:r>
          </a:p>
        </p:txBody>
      </p:sp>
      <p:pic>
        <p:nvPicPr>
          <p:cNvPr id="3" name="Picture 3"/>
          <p:cNvPicPr>
            <a:picLocks noChangeAspect="1" noChangeArrowheads="1"/>
          </p:cNvPicPr>
          <p:nvPr/>
        </p:nvPicPr>
        <p:blipFill>
          <a:blip r:embed="rId5"/>
          <a:srcRect/>
          <a:stretch>
            <a:fillRect/>
          </a:stretch>
        </p:blipFill>
        <p:spPr bwMode="auto">
          <a:xfrm>
            <a:off x="5852160" y="965372"/>
            <a:ext cx="6339839" cy="5756103"/>
          </a:xfrm>
          <a:prstGeom prst="rect">
            <a:avLst/>
          </a:prstGeom>
          <a:noFill/>
          <a:ln w="9525">
            <a:noFill/>
            <a:miter lim="800000"/>
            <a:headEnd/>
            <a:tailEnd/>
          </a:ln>
          <a:effectLst/>
        </p:spPr>
      </p:pic>
      <p:sp>
        <p:nvSpPr>
          <p:cNvPr id="8" name="TextBox 7"/>
          <p:cNvSpPr txBox="1"/>
          <p:nvPr/>
        </p:nvSpPr>
        <p:spPr>
          <a:xfrm>
            <a:off x="7767021" y="5002306"/>
            <a:ext cx="273244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solidFill>
                  <a:srgbClr val="FF0000"/>
                </a:solidFill>
              </a:rPr>
              <a:t>    </a:t>
            </a:r>
            <a:r>
              <a:rPr lang="en-US" sz="2800" b="1" dirty="0">
                <a:solidFill>
                  <a:srgbClr val="0000FF"/>
                </a:solidFill>
              </a:rPr>
              <a:t>THIRSTY CROW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by="(-#ppt_w*2)" calcmode="lin" valueType="num">
                                      <p:cBhvr rctx="PPT">
                                        <p:cTn id="15" dur="500" autoRev="1" fill="hold">
                                          <p:stCondLst>
                                            <p:cond delay="0"/>
                                          </p:stCondLst>
                                        </p:cTn>
                                        <p:tgtEl>
                                          <p:spTgt spid="10"/>
                                        </p:tgtEl>
                                        <p:attrNameLst>
                                          <p:attrName>ppt_w</p:attrName>
                                        </p:attrNameLst>
                                      </p:cBhvr>
                                    </p:anim>
                                    <p:anim by="(#ppt_w*0.50)" calcmode="lin" valueType="num">
                                      <p:cBhvr>
                                        <p:cTn id="16" dur="500" decel="50000" autoRev="1" fill="hold">
                                          <p:stCondLst>
                                            <p:cond delay="0"/>
                                          </p:stCondLst>
                                        </p:cTn>
                                        <p:tgtEl>
                                          <p:spTgt spid="10"/>
                                        </p:tgtEl>
                                        <p:attrNameLst>
                                          <p:attrName>ppt_x</p:attrName>
                                        </p:attrNameLst>
                                      </p:cBhvr>
                                    </p:anim>
                                    <p:anim from="(-#ppt_h/2)" to="(#ppt_y)" calcmode="lin" valueType="num">
                                      <p:cBhvr>
                                        <p:cTn id="17" dur="1000" fill="hold">
                                          <p:stCondLst>
                                            <p:cond delay="0"/>
                                          </p:stCondLst>
                                        </p:cTn>
                                        <p:tgtEl>
                                          <p:spTgt spid="10"/>
                                        </p:tgtEl>
                                        <p:attrNameLst>
                                          <p:attrName>ppt_y</p:attrName>
                                        </p:attrNameLst>
                                      </p:cBhvr>
                                    </p:anim>
                                    <p:animRot by="21600000">
                                      <p:cBhvr>
                                        <p:cTn id="18" dur="1000" fill="hold">
                                          <p:stCondLst>
                                            <p:cond delay="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500" fill="hold"/>
                                        <p:tgtEl>
                                          <p:spTgt spid="1027"/>
                                        </p:tgtEl>
                                        <p:attrNameLst>
                                          <p:attrName>ppt_w</p:attrName>
                                        </p:attrNameLst>
                                      </p:cBhvr>
                                      <p:tavLst>
                                        <p:tav tm="0">
                                          <p:val>
                                            <p:fltVal val="0"/>
                                          </p:val>
                                        </p:tav>
                                        <p:tav tm="100000">
                                          <p:val>
                                            <p:strVal val="#ppt_w"/>
                                          </p:val>
                                        </p:tav>
                                      </p:tavLst>
                                    </p:anim>
                                    <p:anim calcmode="lin" valueType="num">
                                      <p:cBhvr>
                                        <p:cTn id="24" dur="500" fill="hold"/>
                                        <p:tgtEl>
                                          <p:spTgt spid="1027"/>
                                        </p:tgtEl>
                                        <p:attrNameLst>
                                          <p:attrName>ppt_h</p:attrName>
                                        </p:attrNameLst>
                                      </p:cBhvr>
                                      <p:tavLst>
                                        <p:tav tm="0">
                                          <p:val>
                                            <p:fltVal val="0"/>
                                          </p:val>
                                        </p:tav>
                                        <p:tav tm="100000">
                                          <p:val>
                                            <p:strVal val="#ppt_h"/>
                                          </p:val>
                                        </p:tav>
                                      </p:tavLst>
                                    </p:anim>
                                    <p:anim calcmode="lin" valueType="num">
                                      <p:cBhvr>
                                        <p:cTn id="25" dur="500" fill="hold"/>
                                        <p:tgtEl>
                                          <p:spTgt spid="1027"/>
                                        </p:tgtEl>
                                        <p:attrNameLst>
                                          <p:attrName>style.rotation</p:attrName>
                                        </p:attrNameLst>
                                      </p:cBhvr>
                                      <p:tavLst>
                                        <p:tav tm="0">
                                          <p:val>
                                            <p:fltVal val="360"/>
                                          </p:val>
                                        </p:tav>
                                        <p:tav tm="100000">
                                          <p:val>
                                            <p:fltVal val="0"/>
                                          </p:val>
                                        </p:tav>
                                      </p:tavLst>
                                    </p:anim>
                                    <p:animEffect transition="in" filter="fade">
                                      <p:cBhvr>
                                        <p:cTn id="26" dur="5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 calcmode="lin" valueType="num">
                                      <p:cBhvr>
                                        <p:cTn id="33" dur="500" fill="hold"/>
                                        <p:tgtEl>
                                          <p:spTgt spid="3"/>
                                        </p:tgtEl>
                                        <p:attrNameLst>
                                          <p:attrName>style.rotation</p:attrName>
                                        </p:attrNameLst>
                                      </p:cBhvr>
                                      <p:tavLst>
                                        <p:tav tm="0">
                                          <p:val>
                                            <p:fltVal val="360"/>
                                          </p:val>
                                        </p:tav>
                                        <p:tav tm="100000">
                                          <p:val>
                                            <p:fltVal val="0"/>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688369" y="369870"/>
            <a:ext cx="11080497" cy="1600438"/>
          </a:xfrm>
          <a:prstGeom prst="rect">
            <a:avLst/>
          </a:prstGeom>
          <a:noFill/>
        </p:spPr>
        <p:txBody>
          <a:bodyPr wrap="square" rtlCol="0">
            <a:spAutoFit/>
          </a:bodyPr>
          <a:lstStyle/>
          <a:p>
            <a:pPr algn="ctr"/>
            <a:r>
              <a:rPr lang="en-GB" b="1" dirty="0">
                <a:solidFill>
                  <a:srgbClr val="FF0000"/>
                </a:solidFill>
              </a:rPr>
              <a:t>Acknowledgements</a:t>
            </a:r>
            <a:endParaRPr lang="en-US" b="1" dirty="0">
              <a:solidFill>
                <a:srgbClr val="FF0000"/>
              </a:solidFill>
            </a:endParaRPr>
          </a:p>
          <a:p>
            <a:r>
              <a:rPr lang="en-GB" sz="1600" dirty="0"/>
              <a:t>The authors are thankful to the R Core Team (2022). R: A language and environment for statistical computing. R Foundation for Statistical Computing, Vienna, Austria. URL  </a:t>
            </a:r>
            <a:r>
              <a:rPr lang="en-GB" sz="1600" u="sng" dirty="0">
                <a:hlinkClick r:id="rId4"/>
              </a:rPr>
              <a:t>https://www.R-project.org/</a:t>
            </a:r>
            <a:r>
              <a:rPr lang="en-GB" sz="1600" dirty="0"/>
              <a:t>. This presentation is a part of a chapter in Singh and Sedory (2017b), and R codes are also included in  the chapter  All the opinions are of authors’ and do not belong to any institute or organization. The use of ARTEXPLOSION 600,000 in few drawings is also duly acknowledged. </a:t>
            </a:r>
            <a:r>
              <a:rPr lang="en-US" sz="1600" dirty="0"/>
              <a:t>Any resemblance to actual persons, living or dead, or actual events is purely coincidental</a:t>
            </a:r>
            <a:r>
              <a:rPr lang="en-GB" sz="1600" dirty="0"/>
              <a:t>.</a:t>
            </a:r>
            <a:endParaRPr lang="en-US" sz="1600" dirty="0"/>
          </a:p>
        </p:txBody>
      </p:sp>
      <p:sp>
        <p:nvSpPr>
          <p:cNvPr id="3" name="TextBox 2"/>
          <p:cNvSpPr txBox="1"/>
          <p:nvPr/>
        </p:nvSpPr>
        <p:spPr>
          <a:xfrm>
            <a:off x="676383" y="2025908"/>
            <a:ext cx="10839234" cy="4678204"/>
          </a:xfrm>
          <a:prstGeom prst="rect">
            <a:avLst/>
          </a:prstGeom>
          <a:noFill/>
        </p:spPr>
        <p:txBody>
          <a:bodyPr wrap="square" rtlCol="0">
            <a:spAutoFit/>
          </a:bodyPr>
          <a:lstStyle/>
          <a:p>
            <a:pPr algn="ctr"/>
            <a:r>
              <a:rPr lang="en-GB" sz="2000" b="1" dirty="0">
                <a:solidFill>
                  <a:srgbClr val="FF0000"/>
                </a:solidFill>
              </a:rPr>
              <a:t>References</a:t>
            </a:r>
          </a:p>
          <a:p>
            <a:pPr algn="ctr"/>
            <a:endParaRPr lang="en-GB" sz="2000" b="1" dirty="0">
              <a:solidFill>
                <a:srgbClr val="FF0000"/>
              </a:solidFill>
            </a:endParaRPr>
          </a:p>
          <a:p>
            <a:r>
              <a:rPr lang="en-CA" sz="2000" dirty="0">
                <a:latin typeface="Times New Roman" panose="02020603050405020304" pitchFamily="18" charset="0"/>
                <a:ea typeface="SimSun" panose="02010600030101010101" pitchFamily="2" charset="-122"/>
              </a:rPr>
              <a:t>Chaudhuri, A. and Stenger, H.S. (1992). </a:t>
            </a:r>
            <a:r>
              <a:rPr lang="en-CA" sz="2000" i="1" dirty="0">
                <a:latin typeface="Times New Roman" panose="02020603050405020304" pitchFamily="18" charset="0"/>
                <a:ea typeface="SimSun" panose="02010600030101010101" pitchFamily="2" charset="-122"/>
              </a:rPr>
              <a:t>Survey Sampling</a:t>
            </a:r>
            <a:r>
              <a:rPr lang="en-CA" sz="2000" dirty="0">
                <a:latin typeface="Times New Roman" panose="02020603050405020304" pitchFamily="18" charset="0"/>
                <a:ea typeface="SimSun" panose="02010600030101010101" pitchFamily="2" charset="-122"/>
              </a:rPr>
              <a:t>.  CRC Press, Boca-Ratan.</a:t>
            </a:r>
          </a:p>
          <a:p>
            <a:endParaRPr lang="en-GB" sz="2000" b="1" dirty="0">
              <a:solidFill>
                <a:srgbClr val="FF0000"/>
              </a:solidFill>
            </a:endParaRPr>
          </a:p>
          <a:p>
            <a:r>
              <a:rPr lang="en-GB" sz="2000" dirty="0" err="1"/>
              <a:t>Chaudguri</a:t>
            </a:r>
            <a:r>
              <a:rPr lang="en-GB" sz="2000" dirty="0"/>
              <a:t>, A., </a:t>
            </a:r>
            <a:r>
              <a:rPr lang="en-GB" sz="2000" dirty="0" err="1"/>
              <a:t>Christofides</a:t>
            </a:r>
            <a:r>
              <a:rPr lang="en-GB" sz="2000" dirty="0"/>
              <a:t>, T.C. and Rao, C.R. (2016). </a:t>
            </a:r>
            <a:r>
              <a:rPr lang="en-US" i="1" dirty="0"/>
              <a:t>Data Gathering, Analysis and Protection of Privacy Through Randomized Response Techniques: Qualitative and Quantitative Human Traits. Elsevier.</a:t>
            </a:r>
          </a:p>
          <a:p>
            <a:endParaRPr lang="en-US" i="1" dirty="0"/>
          </a:p>
          <a:p>
            <a:r>
              <a:rPr lang="en-GB" dirty="0"/>
              <a:t>Cochran, W.G. (1940). The estimation of yields of cereal experiments by sampling for the ratio  of grains to total produce. </a:t>
            </a:r>
            <a:r>
              <a:rPr lang="en-GB" i="1" dirty="0"/>
              <a:t>Journal of Agricultural Science</a:t>
            </a:r>
            <a:r>
              <a:rPr lang="en-GB" dirty="0"/>
              <a:t>, 30, 262-275.</a:t>
            </a:r>
          </a:p>
          <a:p>
            <a:endParaRPr lang="en-GB" dirty="0"/>
          </a:p>
          <a:p>
            <a:r>
              <a:rPr lang="en-CA" dirty="0">
                <a:latin typeface="Times New Roman" panose="02020603050405020304" pitchFamily="18" charset="0"/>
                <a:ea typeface="SimSun" panose="02010600030101010101" pitchFamily="2" charset="-122"/>
              </a:rPr>
              <a:t>Eichhorn, B.H. and </a:t>
            </a:r>
            <a:r>
              <a:rPr lang="en-CA" dirty="0" err="1">
                <a:latin typeface="Times New Roman" panose="02020603050405020304" pitchFamily="18" charset="0"/>
                <a:ea typeface="SimSun" panose="02010600030101010101" pitchFamily="2" charset="-122"/>
              </a:rPr>
              <a:t>Hayre</a:t>
            </a:r>
            <a:r>
              <a:rPr lang="en-CA" dirty="0">
                <a:latin typeface="Times New Roman" panose="02020603050405020304" pitchFamily="18" charset="0"/>
                <a:ea typeface="SimSun" panose="02010600030101010101" pitchFamily="2" charset="-122"/>
              </a:rPr>
              <a:t>, L.S. (1983). </a:t>
            </a:r>
            <a:r>
              <a:rPr lang="en-US" dirty="0"/>
              <a:t>Scrambled randomized response methods for obtaining sensitive quantitative data. </a:t>
            </a:r>
            <a:r>
              <a:rPr lang="en-US" i="1" dirty="0"/>
              <a:t>Journal of Statistical Planning and Inference</a:t>
            </a:r>
            <a:r>
              <a:rPr lang="en-US" dirty="0"/>
              <a:t>, 7(4)</a:t>
            </a:r>
            <a:r>
              <a:rPr lang="fr-FR" dirty="0"/>
              <a:t> , 307-316</a:t>
            </a:r>
          </a:p>
          <a:p>
            <a:endParaRPr lang="fr-FR" dirty="0"/>
          </a:p>
          <a:p>
            <a:r>
              <a:rPr lang="en-US" dirty="0"/>
              <a:t>Ferguson, T.S. (1962). A representation of the symmetric bivariate Cauchy distribution. Ann. Math. Statist., 33(4), 1256-1266.</a:t>
            </a:r>
          </a:p>
          <a:p>
            <a:endParaRPr lang="fr-FR" dirty="0"/>
          </a:p>
        </p:txBody>
      </p:sp>
      <p:sp>
        <p:nvSpPr>
          <p:cNvPr id="4" name="Date Placeholder 3"/>
          <p:cNvSpPr>
            <a:spLocks noGrp="1"/>
          </p:cNvSpPr>
          <p:nvPr>
            <p:ph type="dt" sz="half" idx="10"/>
          </p:nvPr>
        </p:nvSpPr>
        <p:spPr/>
        <p:txBody>
          <a:bodyPr/>
          <a:lstStyle/>
          <a:p>
            <a:fld id="{C08CA5EF-2F9C-45F5-86BD-FEAAA325CF24}" type="datetime1">
              <a:rPr lang="en-US" smtClean="0"/>
              <a:pPr/>
              <a:t>8/4/2024</a:t>
            </a:fld>
            <a:endParaRPr lang="en-US" dirty="0"/>
          </a:p>
        </p:txBody>
      </p:sp>
      <p:sp>
        <p:nvSpPr>
          <p:cNvPr id="5" name="Slide Number Placeholder 4"/>
          <p:cNvSpPr>
            <a:spLocks noGrp="1"/>
          </p:cNvSpPr>
          <p:nvPr>
            <p:ph type="sldNum" sz="quarter" idx="12"/>
          </p:nvPr>
        </p:nvSpPr>
        <p:spPr/>
        <p:txBody>
          <a:bodyPr/>
          <a:lstStyle/>
          <a:p>
            <a:fld id="{01F4E3DE-7827-C24F-AA90-600020D0F666}" type="slidenum">
              <a:rPr lang="en-US" smtClean="0"/>
              <a:pPr/>
              <a:t>28</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p:cNvSpPr>
            <a:spLocks noGrp="1"/>
          </p:cNvSpPr>
          <p:nvPr>
            <p:ph type="sldNum" sz="quarter" idx="12"/>
          </p:nvPr>
        </p:nvSpPr>
        <p:spPr/>
        <p:txBody>
          <a:bodyPr/>
          <a:lstStyle/>
          <a:p>
            <a:fld id="{01F4E3DE-7827-C24F-AA90-600020D0F666}" type="slidenum">
              <a:rPr lang="en-US" smtClean="0"/>
              <a:pPr/>
              <a:t>29</a:t>
            </a:fld>
            <a:endParaRPr lang="en-US" dirty="0"/>
          </a:p>
        </p:txBody>
      </p:sp>
      <p:sp>
        <p:nvSpPr>
          <p:cNvPr id="5" name="TextBox 4">
            <a:extLst>
              <a:ext uri="{FF2B5EF4-FFF2-40B4-BE49-F238E27FC236}">
                <a16:creationId xmlns:a16="http://schemas.microsoft.com/office/drawing/2014/main" id="{A388A06B-36C9-C46C-9042-C2D6DE484B00}"/>
              </a:ext>
            </a:extLst>
          </p:cNvPr>
          <p:cNvSpPr txBox="1"/>
          <p:nvPr/>
        </p:nvSpPr>
        <p:spPr>
          <a:xfrm>
            <a:off x="443757" y="271817"/>
            <a:ext cx="11592910" cy="7294305"/>
          </a:xfrm>
          <a:prstGeom prst="rect">
            <a:avLst/>
          </a:prstGeom>
          <a:noFill/>
        </p:spPr>
        <p:txBody>
          <a:bodyPr wrap="square">
            <a:spAutoFit/>
          </a:bodyPr>
          <a:lstStyle/>
          <a:p>
            <a:r>
              <a:rPr lang="fr-FR" dirty="0"/>
              <a:t>Fox, J.A. (2016). </a:t>
            </a:r>
            <a:r>
              <a:rPr lang="en-US" i="1" dirty="0"/>
              <a:t>Randomized Response: A Method for Sensitive Surveys. </a:t>
            </a:r>
            <a:r>
              <a:rPr lang="en-US" dirty="0"/>
              <a:t>SAGE, CA.</a:t>
            </a:r>
          </a:p>
          <a:p>
            <a:endParaRPr lang="en-US" dirty="0"/>
          </a:p>
          <a:p>
            <a:r>
              <a:rPr lang="en-US" dirty="0"/>
              <a:t>Himmelfarb, S.H.  And Edgell, S.E. (1980). Additive Constants Model: A randomized response technique for eliminating evasiveness to quantitative response questions. Psychological Bulletin, 87(3), 525-530.</a:t>
            </a:r>
          </a:p>
          <a:p>
            <a:endParaRPr lang="en-US" dirty="0"/>
          </a:p>
          <a:p>
            <a:r>
              <a:rPr lang="en-US" dirty="0"/>
              <a:t>Murtaza, M. , Singh, S. and Hussain, Z. (2021). Use of correlated scrambling variables in quantitative randomized response technique.</a:t>
            </a:r>
            <a:r>
              <a:rPr lang="en-US" i="1" dirty="0"/>
              <a:t> </a:t>
            </a:r>
            <a:r>
              <a:rPr lang="en-US" i="1" dirty="0" err="1"/>
              <a:t>Biom</a:t>
            </a:r>
            <a:r>
              <a:rPr lang="en-US" i="1" dirty="0"/>
              <a:t>. J.</a:t>
            </a:r>
            <a:r>
              <a:rPr lang="en-US" dirty="0"/>
              <a:t>, 63(1), 134-147. </a:t>
            </a:r>
          </a:p>
          <a:p>
            <a:endParaRPr lang="en-US" dirty="0"/>
          </a:p>
          <a:p>
            <a:r>
              <a:rPr lang="en-US" dirty="0"/>
              <a:t>Murtaza, M. , Singh, S. and Hussain, Z. (2020). An innovative optimal randomized response model using correlated scrambling variables. </a:t>
            </a:r>
            <a:r>
              <a:rPr lang="en-US" i="1" dirty="0"/>
              <a:t>Journal of Statistical Computation </a:t>
            </a:r>
            <a:r>
              <a:rPr lang="en-US" i="1" dirty="0" err="1"/>
              <a:t>andSimulation</a:t>
            </a:r>
            <a:r>
              <a:rPr lang="en-US" dirty="0"/>
              <a:t>, 2823-2839.</a:t>
            </a:r>
          </a:p>
          <a:p>
            <a:endParaRPr lang="en-US" dirty="0"/>
          </a:p>
          <a:p>
            <a:r>
              <a:rPr lang="en-US" dirty="0" err="1"/>
              <a:t>Quenouille</a:t>
            </a:r>
            <a:r>
              <a:rPr lang="en-US" dirty="0"/>
              <a:t>, M.H. (1956). Notes on bias in estimation. </a:t>
            </a:r>
            <a:r>
              <a:rPr lang="en-US" i="1" dirty="0" err="1"/>
              <a:t>Biometrika</a:t>
            </a:r>
            <a:r>
              <a:rPr lang="en-US" dirty="0"/>
              <a:t>, 43, 353-360. </a:t>
            </a:r>
          </a:p>
          <a:p>
            <a:endParaRPr lang="en-GB" dirty="0"/>
          </a:p>
          <a:p>
            <a:r>
              <a:rPr lang="en-GB" dirty="0"/>
              <a:t>Singh, S. and Horn, S. (1998). An alternative estimator for multi-character surveys. </a:t>
            </a:r>
            <a:r>
              <a:rPr lang="en-GB" dirty="0" err="1"/>
              <a:t>Metrika</a:t>
            </a:r>
            <a:r>
              <a:rPr lang="en-GB" dirty="0"/>
              <a:t>, 48, 99-107.</a:t>
            </a:r>
          </a:p>
          <a:p>
            <a:endParaRPr lang="en-GB" dirty="0"/>
          </a:p>
          <a:p>
            <a:r>
              <a:rPr lang="en-US" i="0" dirty="0">
                <a:solidFill>
                  <a:srgbClr val="131314"/>
                </a:solidFill>
                <a:effectLst/>
                <a:highlight>
                  <a:srgbClr val="FFFFFF"/>
                </a:highlight>
                <a:latin typeface="Manrope Var"/>
              </a:rPr>
              <a:t>Singh, S; </a:t>
            </a:r>
            <a:r>
              <a:rPr lang="en-US" i="0" dirty="0" err="1">
                <a:solidFill>
                  <a:srgbClr val="131314"/>
                </a:solidFill>
                <a:effectLst/>
                <a:highlight>
                  <a:srgbClr val="FFFFFF"/>
                </a:highlight>
                <a:latin typeface="Manrope Var"/>
              </a:rPr>
              <a:t>Joarder</a:t>
            </a:r>
            <a:r>
              <a:rPr lang="en-US" i="0" dirty="0">
                <a:solidFill>
                  <a:srgbClr val="131314"/>
                </a:solidFill>
                <a:effectLst/>
                <a:highlight>
                  <a:srgbClr val="FFFFFF"/>
                </a:highlight>
                <a:latin typeface="Manrope Var"/>
              </a:rPr>
              <a:t>, A.H. and King, M.L. (1996). Regression analysis using scrambled responses. Australian Journal of Statistics, 38(2), 201—211</a:t>
            </a:r>
          </a:p>
          <a:p>
            <a:endParaRPr lang="en-GB" dirty="0"/>
          </a:p>
          <a:p>
            <a:r>
              <a:rPr lang="en-GB" dirty="0"/>
              <a:t>Singh, S. and </a:t>
            </a:r>
            <a:r>
              <a:rPr lang="en-GB" dirty="0" err="1"/>
              <a:t>Sedory</a:t>
            </a:r>
            <a:r>
              <a:rPr lang="en-GB" dirty="0"/>
              <a:t>, S.A. (2017). TRUMP: Tuned Ratio Unbiased Mean Predictor.  </a:t>
            </a:r>
            <a:r>
              <a:rPr lang="en-GB" i="1" dirty="0"/>
              <a:t>Proceedings of the American Statistical Association, Survey Research Methods Section, pp. 1746-1759. </a:t>
            </a:r>
          </a:p>
          <a:p>
            <a:endParaRPr lang="en-GB" i="1" dirty="0"/>
          </a:p>
          <a:p>
            <a:r>
              <a:rPr lang="en-GB" dirty="0"/>
              <a:t>Singh, S. and </a:t>
            </a:r>
            <a:r>
              <a:rPr lang="en-GB" dirty="0" err="1"/>
              <a:t>Sedory</a:t>
            </a:r>
            <a:r>
              <a:rPr lang="en-GB" dirty="0"/>
              <a:t>, S.A. (2019). TRUMP: Tuned Regression Unbiased Mean Predictor.  </a:t>
            </a:r>
            <a:r>
              <a:rPr lang="en-GB" i="1" dirty="0"/>
              <a:t>Proceedings of the American Statistical Association, Survey Research Methods Section, pp. 2991-3008. </a:t>
            </a:r>
          </a:p>
          <a:p>
            <a:endParaRPr lang="en-GB" i="1" dirty="0"/>
          </a:p>
          <a:p>
            <a:endParaRPr lang="en-GB" i="1" dirty="0"/>
          </a:p>
          <a:p>
            <a:endParaRPr lang="en-GB"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p:cNvSpPr>
            <a:spLocks noGrp="1"/>
          </p:cNvSpPr>
          <p:nvPr>
            <p:ph type="sldNum" sz="quarter" idx="12"/>
          </p:nvPr>
        </p:nvSpPr>
        <p:spPr/>
        <p:txBody>
          <a:bodyPr/>
          <a:lstStyle/>
          <a:p>
            <a:fld id="{01F4E3DE-7827-C24F-AA90-600020D0F666}" type="slidenum">
              <a:rPr lang="en-US" smtClean="0"/>
              <a:pPr/>
              <a:t>3</a:t>
            </a:fld>
            <a:endParaRPr lang="en-US" dirty="0"/>
          </a:p>
        </p:txBody>
      </p:sp>
      <p:pic>
        <p:nvPicPr>
          <p:cNvPr id="2052" name="Picture 4"/>
          <p:cNvPicPr>
            <a:picLocks noChangeAspect="1" noChangeArrowheads="1"/>
          </p:cNvPicPr>
          <p:nvPr/>
        </p:nvPicPr>
        <p:blipFill>
          <a:blip r:embed="rId3"/>
          <a:srcRect/>
          <a:stretch>
            <a:fillRect/>
          </a:stretch>
        </p:blipFill>
        <p:spPr bwMode="auto">
          <a:xfrm>
            <a:off x="838200" y="1227027"/>
            <a:ext cx="2057400" cy="714375"/>
          </a:xfrm>
          <a:prstGeom prst="rect">
            <a:avLst/>
          </a:prstGeom>
          <a:noFill/>
          <a:ln w="9525">
            <a:noFill/>
            <a:miter lim="800000"/>
            <a:headEnd/>
            <a:tailEnd/>
          </a:ln>
        </p:spPr>
      </p:pic>
      <p:sp>
        <p:nvSpPr>
          <p:cNvPr id="7" name="TextBox 6"/>
          <p:cNvSpPr txBox="1"/>
          <p:nvPr/>
        </p:nvSpPr>
        <p:spPr>
          <a:xfrm>
            <a:off x="505609" y="516367"/>
            <a:ext cx="6217920" cy="646331"/>
          </a:xfrm>
          <a:prstGeom prst="rect">
            <a:avLst/>
          </a:prstGeom>
          <a:noFill/>
        </p:spPr>
        <p:txBody>
          <a:bodyPr wrap="square" rtlCol="0">
            <a:spAutoFit/>
          </a:bodyPr>
          <a:lstStyle/>
          <a:p>
            <a:r>
              <a:rPr lang="en-US" sz="3600" b="1" dirty="0">
                <a:solidFill>
                  <a:srgbClr val="00B050"/>
                </a:solidFill>
              </a:rPr>
              <a:t>Under the linear model</a:t>
            </a:r>
            <a:r>
              <a:rPr lang="en-US" sz="3600" dirty="0"/>
              <a:t>:</a:t>
            </a:r>
          </a:p>
        </p:txBody>
      </p:sp>
      <p:sp>
        <p:nvSpPr>
          <p:cNvPr id="8" name="TextBox 7"/>
          <p:cNvSpPr txBox="1"/>
          <p:nvPr/>
        </p:nvSpPr>
        <p:spPr>
          <a:xfrm>
            <a:off x="472440" y="2161415"/>
            <a:ext cx="3637105" cy="646331"/>
          </a:xfrm>
          <a:prstGeom prst="rect">
            <a:avLst/>
          </a:prstGeom>
          <a:noFill/>
        </p:spPr>
        <p:txBody>
          <a:bodyPr wrap="square" rtlCol="0">
            <a:spAutoFit/>
          </a:bodyPr>
          <a:lstStyle/>
          <a:p>
            <a:r>
              <a:rPr lang="en-US" sz="3600" dirty="0">
                <a:solidFill>
                  <a:srgbClr val="00B050"/>
                </a:solidFill>
              </a:rPr>
              <a:t>with assumptions</a:t>
            </a:r>
            <a:r>
              <a:rPr lang="en-US" sz="3600" dirty="0"/>
              <a:t>:</a:t>
            </a:r>
          </a:p>
        </p:txBody>
      </p:sp>
      <p:pic>
        <p:nvPicPr>
          <p:cNvPr id="4" name="Picture 3">
            <a:extLst>
              <a:ext uri="{FF2B5EF4-FFF2-40B4-BE49-F238E27FC236}">
                <a16:creationId xmlns:a16="http://schemas.microsoft.com/office/drawing/2014/main" id="{54385306-7157-3591-4DB6-7D348DB35798}"/>
              </a:ext>
            </a:extLst>
          </p:cNvPr>
          <p:cNvPicPr>
            <a:picLocks noChangeAspect="1"/>
          </p:cNvPicPr>
          <p:nvPr/>
        </p:nvPicPr>
        <p:blipFill>
          <a:blip r:embed="rId4"/>
          <a:stretch>
            <a:fillRect/>
          </a:stretch>
        </p:blipFill>
        <p:spPr>
          <a:xfrm>
            <a:off x="3890066" y="1227027"/>
            <a:ext cx="971550" cy="762000"/>
          </a:xfrm>
          <a:prstGeom prst="rect">
            <a:avLst/>
          </a:prstGeom>
        </p:spPr>
      </p:pic>
      <p:pic>
        <p:nvPicPr>
          <p:cNvPr id="5" name="Picture 4">
            <a:extLst>
              <a:ext uri="{FF2B5EF4-FFF2-40B4-BE49-F238E27FC236}">
                <a16:creationId xmlns:a16="http://schemas.microsoft.com/office/drawing/2014/main" id="{6C0D23AA-A221-B84B-DE75-CCF5D0B0D4B8}"/>
              </a:ext>
            </a:extLst>
          </p:cNvPr>
          <p:cNvPicPr>
            <a:picLocks noChangeAspect="1"/>
          </p:cNvPicPr>
          <p:nvPr/>
        </p:nvPicPr>
        <p:blipFill>
          <a:blip r:embed="rId5"/>
          <a:stretch>
            <a:fillRect/>
          </a:stretch>
        </p:blipFill>
        <p:spPr>
          <a:xfrm>
            <a:off x="932793" y="2968872"/>
            <a:ext cx="2324100" cy="771525"/>
          </a:xfrm>
          <a:prstGeom prst="rect">
            <a:avLst/>
          </a:prstGeom>
        </p:spPr>
      </p:pic>
      <p:pic>
        <p:nvPicPr>
          <p:cNvPr id="6" name="Picture 5">
            <a:extLst>
              <a:ext uri="{FF2B5EF4-FFF2-40B4-BE49-F238E27FC236}">
                <a16:creationId xmlns:a16="http://schemas.microsoft.com/office/drawing/2014/main" id="{C1710D63-5E91-10B1-0808-2F0A6A21A8DD}"/>
              </a:ext>
            </a:extLst>
          </p:cNvPr>
          <p:cNvPicPr>
            <a:picLocks noChangeAspect="1"/>
          </p:cNvPicPr>
          <p:nvPr/>
        </p:nvPicPr>
        <p:blipFill>
          <a:blip r:embed="rId6"/>
          <a:stretch>
            <a:fillRect/>
          </a:stretch>
        </p:blipFill>
        <p:spPr>
          <a:xfrm>
            <a:off x="3485000" y="2932236"/>
            <a:ext cx="4486275" cy="819150"/>
          </a:xfrm>
          <a:prstGeom prst="rect">
            <a:avLst/>
          </a:prstGeom>
        </p:spPr>
      </p:pic>
      <p:pic>
        <p:nvPicPr>
          <p:cNvPr id="9" name="Picture 8">
            <a:extLst>
              <a:ext uri="{FF2B5EF4-FFF2-40B4-BE49-F238E27FC236}">
                <a16:creationId xmlns:a16="http://schemas.microsoft.com/office/drawing/2014/main" id="{EE87E672-ABCB-434C-8F7A-8A6AE434DF95}"/>
              </a:ext>
            </a:extLst>
          </p:cNvPr>
          <p:cNvPicPr>
            <a:picLocks noChangeAspect="1"/>
          </p:cNvPicPr>
          <p:nvPr/>
        </p:nvPicPr>
        <p:blipFill>
          <a:blip r:embed="rId7"/>
          <a:stretch>
            <a:fillRect/>
          </a:stretch>
        </p:blipFill>
        <p:spPr>
          <a:xfrm>
            <a:off x="1480241" y="3975699"/>
            <a:ext cx="5760720" cy="805364"/>
          </a:xfrm>
          <a:prstGeom prst="rect">
            <a:avLst/>
          </a:prstGeom>
        </p:spPr>
      </p:pic>
      <p:sp>
        <p:nvSpPr>
          <p:cNvPr id="10" name="TextBox 9">
            <a:extLst>
              <a:ext uri="{FF2B5EF4-FFF2-40B4-BE49-F238E27FC236}">
                <a16:creationId xmlns:a16="http://schemas.microsoft.com/office/drawing/2014/main" id="{DE0E0F38-A947-1DCE-20EA-B34B04681AD2}"/>
              </a:ext>
            </a:extLst>
          </p:cNvPr>
          <p:cNvSpPr txBox="1"/>
          <p:nvPr/>
        </p:nvSpPr>
        <p:spPr>
          <a:xfrm>
            <a:off x="593835" y="5246856"/>
            <a:ext cx="3417626" cy="584775"/>
          </a:xfrm>
          <a:prstGeom prst="rect">
            <a:avLst/>
          </a:prstGeom>
          <a:solidFill>
            <a:srgbClr val="FFFF00"/>
          </a:solidFill>
        </p:spPr>
        <p:txBody>
          <a:bodyPr wrap="square" rtlCol="0">
            <a:spAutoFit/>
          </a:bodyPr>
          <a:lstStyle/>
          <a:p>
            <a:r>
              <a:rPr lang="en-US" sz="3200" dirty="0">
                <a:solidFill>
                  <a:srgbClr val="0EB9C2"/>
                </a:solidFill>
              </a:rPr>
              <a:t>RATIO ESTIMATOR</a:t>
            </a:r>
          </a:p>
        </p:txBody>
      </p:sp>
      <p:sp>
        <p:nvSpPr>
          <p:cNvPr id="11" name="TextBox 10">
            <a:extLst>
              <a:ext uri="{FF2B5EF4-FFF2-40B4-BE49-F238E27FC236}">
                <a16:creationId xmlns:a16="http://schemas.microsoft.com/office/drawing/2014/main" id="{4AAF47CB-904D-3023-6B95-355C034698B3}"/>
              </a:ext>
            </a:extLst>
          </p:cNvPr>
          <p:cNvSpPr txBox="1"/>
          <p:nvPr/>
        </p:nvSpPr>
        <p:spPr>
          <a:xfrm>
            <a:off x="4866871" y="5246856"/>
            <a:ext cx="6731294" cy="584775"/>
          </a:xfrm>
          <a:prstGeom prst="rect">
            <a:avLst/>
          </a:prstGeom>
          <a:solidFill>
            <a:srgbClr val="FFFF00"/>
          </a:solidFill>
        </p:spPr>
        <p:txBody>
          <a:bodyPr wrap="square" rtlCol="0">
            <a:spAutoFit/>
          </a:bodyPr>
          <a:lstStyle/>
          <a:p>
            <a:pPr algn="ctr"/>
            <a:r>
              <a:rPr lang="en-US" sz="3200" dirty="0">
                <a:solidFill>
                  <a:srgbClr val="0000FF"/>
                </a:solidFill>
              </a:rPr>
              <a:t>BEST LINEAR UNBIASED ESTIMATOR</a:t>
            </a:r>
          </a:p>
        </p:txBody>
      </p:sp>
      <p:cxnSp>
        <p:nvCxnSpPr>
          <p:cNvPr id="13" name="Straight Arrow Connector 12">
            <a:extLst>
              <a:ext uri="{FF2B5EF4-FFF2-40B4-BE49-F238E27FC236}">
                <a16:creationId xmlns:a16="http://schemas.microsoft.com/office/drawing/2014/main" id="{38A77EC6-D0A0-1E08-6F78-D9F93AA97BC9}"/>
              </a:ext>
            </a:extLst>
          </p:cNvPr>
          <p:cNvCxnSpPr/>
          <p:nvPr/>
        </p:nvCxnSpPr>
        <p:spPr>
          <a:xfrm>
            <a:off x="4011461" y="5512609"/>
            <a:ext cx="914400"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924D3465-36D4-500F-2B03-35EBAB19BFA7}"/>
              </a:ext>
            </a:extLst>
          </p:cNvPr>
          <p:cNvSpPr txBox="1"/>
          <p:nvPr/>
        </p:nvSpPr>
        <p:spPr>
          <a:xfrm>
            <a:off x="9425806" y="2497166"/>
            <a:ext cx="2349722" cy="707886"/>
          </a:xfrm>
          <a:prstGeom prst="rect">
            <a:avLst/>
          </a:prstGeom>
          <a:noFill/>
        </p:spPr>
        <p:txBody>
          <a:bodyPr wrap="square">
            <a:spAutoFit/>
          </a:bodyPr>
          <a:lstStyle/>
          <a:p>
            <a:pPr algn="ctr"/>
            <a:r>
              <a:rPr lang="en-US" sz="4000" dirty="0">
                <a:solidFill>
                  <a:srgbClr val="0000FF"/>
                </a:solidFill>
              </a:rPr>
              <a:t>(</a:t>
            </a:r>
            <a:r>
              <a:rPr lang="en-US" sz="4000" b="1" dirty="0">
                <a:solidFill>
                  <a:srgbClr val="0000FF"/>
                </a:solidFill>
              </a:rPr>
              <a:t>BLUE</a:t>
            </a:r>
            <a:r>
              <a:rPr lang="en-US" sz="4000" dirty="0">
                <a:solidFill>
                  <a:srgbClr val="0000FF"/>
                </a:solidFill>
              </a:rPr>
              <a:t>)</a:t>
            </a:r>
            <a:endParaRPr lang="en-US" sz="4000" dirty="0"/>
          </a:p>
        </p:txBody>
      </p:sp>
      <p:cxnSp>
        <p:nvCxnSpPr>
          <p:cNvPr id="17" name="Straight Arrow Connector 16">
            <a:extLst>
              <a:ext uri="{FF2B5EF4-FFF2-40B4-BE49-F238E27FC236}">
                <a16:creationId xmlns:a16="http://schemas.microsoft.com/office/drawing/2014/main" id="{6D1C9302-52D2-8043-FFC3-0FB6733BE64C}"/>
              </a:ext>
            </a:extLst>
          </p:cNvPr>
          <p:cNvCxnSpPr/>
          <p:nvPr/>
        </p:nvCxnSpPr>
        <p:spPr>
          <a:xfrm>
            <a:off x="8232518" y="2143254"/>
            <a:ext cx="914400" cy="0"/>
          </a:xfrm>
          <a:prstGeom prst="straightConnector1">
            <a:avLst/>
          </a:prstGeom>
          <a:ln w="254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027" name="Picture 3"/>
          <p:cNvPicPr>
            <a:picLocks noChangeAspect="1" noChangeArrowheads="1"/>
          </p:cNvPicPr>
          <p:nvPr/>
        </p:nvPicPr>
        <p:blipFill>
          <a:blip r:embed="rId8"/>
          <a:srcRect/>
          <a:stretch>
            <a:fillRect/>
          </a:stretch>
        </p:blipFill>
        <p:spPr bwMode="auto">
          <a:xfrm>
            <a:off x="9170699" y="448993"/>
            <a:ext cx="2604829" cy="2048173"/>
          </a:xfrm>
          <a:prstGeom prst="rect">
            <a:avLst/>
          </a:prstGeom>
          <a:noFill/>
          <a:ln w="9525">
            <a:noFill/>
            <a:miter lim="800000"/>
            <a:headEnd/>
            <a:tailEnd/>
          </a:ln>
        </p:spPr>
      </p:pic>
      <p:pic>
        <p:nvPicPr>
          <p:cNvPr id="1030" name="Picture 6"/>
          <p:cNvPicPr>
            <a:picLocks noChangeAspect="1" noChangeArrowheads="1"/>
          </p:cNvPicPr>
          <p:nvPr/>
        </p:nvPicPr>
        <p:blipFill>
          <a:blip r:embed="rId9"/>
          <a:srcRect/>
          <a:stretch>
            <a:fillRect/>
          </a:stretch>
        </p:blipFill>
        <p:spPr bwMode="auto">
          <a:xfrm>
            <a:off x="5475642" y="307988"/>
            <a:ext cx="2983546" cy="24997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wheel(1)">
                                      <p:cBhvr>
                                        <p:cTn id="13" dur="2000"/>
                                        <p:tgtEl>
                                          <p:spTgt spid="205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80">
                                          <p:stCondLst>
                                            <p:cond delay="0"/>
                                          </p:stCondLst>
                                        </p:cTn>
                                        <p:tgtEl>
                                          <p:spTgt spid="8"/>
                                        </p:tgtEl>
                                      </p:cBhvr>
                                    </p:animEffect>
                                    <p:anim calcmode="lin" valueType="num">
                                      <p:cBhvr>
                                        <p:cTn id="2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0" dur="26">
                                          <p:stCondLst>
                                            <p:cond delay="650"/>
                                          </p:stCondLst>
                                        </p:cTn>
                                        <p:tgtEl>
                                          <p:spTgt spid="8"/>
                                        </p:tgtEl>
                                      </p:cBhvr>
                                      <p:to x="100000" y="60000"/>
                                    </p:animScale>
                                    <p:animScale>
                                      <p:cBhvr>
                                        <p:cTn id="31" dur="166" decel="50000">
                                          <p:stCondLst>
                                            <p:cond delay="676"/>
                                          </p:stCondLst>
                                        </p:cTn>
                                        <p:tgtEl>
                                          <p:spTgt spid="8"/>
                                        </p:tgtEl>
                                      </p:cBhvr>
                                      <p:to x="100000" y="100000"/>
                                    </p:animScale>
                                    <p:animScale>
                                      <p:cBhvr>
                                        <p:cTn id="32" dur="26">
                                          <p:stCondLst>
                                            <p:cond delay="1312"/>
                                          </p:stCondLst>
                                        </p:cTn>
                                        <p:tgtEl>
                                          <p:spTgt spid="8"/>
                                        </p:tgtEl>
                                      </p:cBhvr>
                                      <p:to x="100000" y="80000"/>
                                    </p:animScale>
                                    <p:animScale>
                                      <p:cBhvr>
                                        <p:cTn id="33" dur="166" decel="50000">
                                          <p:stCondLst>
                                            <p:cond delay="1338"/>
                                          </p:stCondLst>
                                        </p:cTn>
                                        <p:tgtEl>
                                          <p:spTgt spid="8"/>
                                        </p:tgtEl>
                                      </p:cBhvr>
                                      <p:to x="100000" y="100000"/>
                                    </p:animScale>
                                    <p:animScale>
                                      <p:cBhvr>
                                        <p:cTn id="34" dur="26">
                                          <p:stCondLst>
                                            <p:cond delay="1642"/>
                                          </p:stCondLst>
                                        </p:cTn>
                                        <p:tgtEl>
                                          <p:spTgt spid="8"/>
                                        </p:tgtEl>
                                      </p:cBhvr>
                                      <p:to x="100000" y="90000"/>
                                    </p:animScale>
                                    <p:animScale>
                                      <p:cBhvr>
                                        <p:cTn id="35" dur="166" decel="50000">
                                          <p:stCondLst>
                                            <p:cond delay="1668"/>
                                          </p:stCondLst>
                                        </p:cTn>
                                        <p:tgtEl>
                                          <p:spTgt spid="8"/>
                                        </p:tgtEl>
                                      </p:cBhvr>
                                      <p:to x="100000" y="100000"/>
                                    </p:animScale>
                                    <p:animScale>
                                      <p:cBhvr>
                                        <p:cTn id="36" dur="26">
                                          <p:stCondLst>
                                            <p:cond delay="1808"/>
                                          </p:stCondLst>
                                        </p:cTn>
                                        <p:tgtEl>
                                          <p:spTgt spid="8"/>
                                        </p:tgtEl>
                                      </p:cBhvr>
                                      <p:to x="100000" y="95000"/>
                                    </p:animScale>
                                    <p:animScale>
                                      <p:cBhvr>
                                        <p:cTn id="37" dur="166" decel="50000">
                                          <p:stCondLst>
                                            <p:cond delay="1834"/>
                                          </p:stCondLst>
                                        </p:cTn>
                                        <p:tgtEl>
                                          <p:spTgt spid="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80">
                                          <p:stCondLst>
                                            <p:cond delay="0"/>
                                          </p:stCondLst>
                                        </p:cTn>
                                        <p:tgtEl>
                                          <p:spTgt spid="5"/>
                                        </p:tgtEl>
                                      </p:cBhvr>
                                    </p:animEffect>
                                    <p:anim calcmode="lin" valueType="num">
                                      <p:cBhvr>
                                        <p:cTn id="4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8" dur="26">
                                          <p:stCondLst>
                                            <p:cond delay="650"/>
                                          </p:stCondLst>
                                        </p:cTn>
                                        <p:tgtEl>
                                          <p:spTgt spid="5"/>
                                        </p:tgtEl>
                                      </p:cBhvr>
                                      <p:to x="100000" y="60000"/>
                                    </p:animScale>
                                    <p:animScale>
                                      <p:cBhvr>
                                        <p:cTn id="49" dur="166" decel="50000">
                                          <p:stCondLst>
                                            <p:cond delay="676"/>
                                          </p:stCondLst>
                                        </p:cTn>
                                        <p:tgtEl>
                                          <p:spTgt spid="5"/>
                                        </p:tgtEl>
                                      </p:cBhvr>
                                      <p:to x="100000" y="100000"/>
                                    </p:animScale>
                                    <p:animScale>
                                      <p:cBhvr>
                                        <p:cTn id="50" dur="26">
                                          <p:stCondLst>
                                            <p:cond delay="1312"/>
                                          </p:stCondLst>
                                        </p:cTn>
                                        <p:tgtEl>
                                          <p:spTgt spid="5"/>
                                        </p:tgtEl>
                                      </p:cBhvr>
                                      <p:to x="100000" y="80000"/>
                                    </p:animScale>
                                    <p:animScale>
                                      <p:cBhvr>
                                        <p:cTn id="51" dur="166" decel="50000">
                                          <p:stCondLst>
                                            <p:cond delay="1338"/>
                                          </p:stCondLst>
                                        </p:cTn>
                                        <p:tgtEl>
                                          <p:spTgt spid="5"/>
                                        </p:tgtEl>
                                      </p:cBhvr>
                                      <p:to x="100000" y="100000"/>
                                    </p:animScale>
                                    <p:animScale>
                                      <p:cBhvr>
                                        <p:cTn id="52" dur="26">
                                          <p:stCondLst>
                                            <p:cond delay="1642"/>
                                          </p:stCondLst>
                                        </p:cTn>
                                        <p:tgtEl>
                                          <p:spTgt spid="5"/>
                                        </p:tgtEl>
                                      </p:cBhvr>
                                      <p:to x="100000" y="90000"/>
                                    </p:animScale>
                                    <p:animScale>
                                      <p:cBhvr>
                                        <p:cTn id="53" dur="166" decel="50000">
                                          <p:stCondLst>
                                            <p:cond delay="1668"/>
                                          </p:stCondLst>
                                        </p:cTn>
                                        <p:tgtEl>
                                          <p:spTgt spid="5"/>
                                        </p:tgtEl>
                                      </p:cBhvr>
                                      <p:to x="100000" y="100000"/>
                                    </p:animScale>
                                    <p:animScale>
                                      <p:cBhvr>
                                        <p:cTn id="54" dur="26">
                                          <p:stCondLst>
                                            <p:cond delay="1808"/>
                                          </p:stCondLst>
                                        </p:cTn>
                                        <p:tgtEl>
                                          <p:spTgt spid="5"/>
                                        </p:tgtEl>
                                      </p:cBhvr>
                                      <p:to x="100000" y="95000"/>
                                    </p:animScale>
                                    <p:animScale>
                                      <p:cBhvr>
                                        <p:cTn id="55" dur="166" decel="50000">
                                          <p:stCondLst>
                                            <p:cond delay="1834"/>
                                          </p:stCondLst>
                                        </p:cTn>
                                        <p:tgtEl>
                                          <p:spTgt spid="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500" fill="hold"/>
                                        <p:tgtEl>
                                          <p:spTgt spid="6"/>
                                        </p:tgtEl>
                                        <p:attrNameLst>
                                          <p:attrName>ppt_x</p:attrName>
                                        </p:attrNameLst>
                                      </p:cBhvr>
                                      <p:tavLst>
                                        <p:tav tm="0">
                                          <p:val>
                                            <p:strVal val="#ppt_x"/>
                                          </p:val>
                                        </p:tav>
                                        <p:tav tm="100000">
                                          <p:val>
                                            <p:strVal val="#ppt_x"/>
                                          </p:val>
                                        </p:tav>
                                      </p:tavLst>
                                    </p:anim>
                                    <p:anim calcmode="lin" valueType="num">
                                      <p:cBhvr additive="base">
                                        <p:cTn id="6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 calcmode="lin" valueType="num">
                                      <p:cBhvr>
                                        <p:cTn id="68" dur="500" fill="hold"/>
                                        <p:tgtEl>
                                          <p:spTgt spid="9"/>
                                        </p:tgtEl>
                                        <p:attrNameLst>
                                          <p:attrName>style.rotation</p:attrName>
                                        </p:attrNameLst>
                                      </p:cBhvr>
                                      <p:tavLst>
                                        <p:tav tm="0">
                                          <p:val>
                                            <p:fltVal val="360"/>
                                          </p:val>
                                        </p:tav>
                                        <p:tav tm="100000">
                                          <p:val>
                                            <p:fltVal val="0"/>
                                          </p:val>
                                        </p:tav>
                                      </p:tavLst>
                                    </p:anim>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down)">
                                      <p:cBhvr>
                                        <p:cTn id="74" dur="580">
                                          <p:stCondLst>
                                            <p:cond delay="0"/>
                                          </p:stCondLst>
                                        </p:cTn>
                                        <p:tgtEl>
                                          <p:spTgt spid="10"/>
                                        </p:tgtEl>
                                      </p:cBhvr>
                                    </p:animEffect>
                                    <p:anim calcmode="lin" valueType="num">
                                      <p:cBhvr>
                                        <p:cTn id="7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0" dur="26">
                                          <p:stCondLst>
                                            <p:cond delay="650"/>
                                          </p:stCondLst>
                                        </p:cTn>
                                        <p:tgtEl>
                                          <p:spTgt spid="10"/>
                                        </p:tgtEl>
                                      </p:cBhvr>
                                      <p:to x="100000" y="60000"/>
                                    </p:animScale>
                                    <p:animScale>
                                      <p:cBhvr>
                                        <p:cTn id="81" dur="166" decel="50000">
                                          <p:stCondLst>
                                            <p:cond delay="676"/>
                                          </p:stCondLst>
                                        </p:cTn>
                                        <p:tgtEl>
                                          <p:spTgt spid="10"/>
                                        </p:tgtEl>
                                      </p:cBhvr>
                                      <p:to x="100000" y="100000"/>
                                    </p:animScale>
                                    <p:animScale>
                                      <p:cBhvr>
                                        <p:cTn id="82" dur="26">
                                          <p:stCondLst>
                                            <p:cond delay="1312"/>
                                          </p:stCondLst>
                                        </p:cTn>
                                        <p:tgtEl>
                                          <p:spTgt spid="10"/>
                                        </p:tgtEl>
                                      </p:cBhvr>
                                      <p:to x="100000" y="80000"/>
                                    </p:animScale>
                                    <p:animScale>
                                      <p:cBhvr>
                                        <p:cTn id="83" dur="166" decel="50000">
                                          <p:stCondLst>
                                            <p:cond delay="1338"/>
                                          </p:stCondLst>
                                        </p:cTn>
                                        <p:tgtEl>
                                          <p:spTgt spid="10"/>
                                        </p:tgtEl>
                                      </p:cBhvr>
                                      <p:to x="100000" y="100000"/>
                                    </p:animScale>
                                    <p:animScale>
                                      <p:cBhvr>
                                        <p:cTn id="84" dur="26">
                                          <p:stCondLst>
                                            <p:cond delay="1642"/>
                                          </p:stCondLst>
                                        </p:cTn>
                                        <p:tgtEl>
                                          <p:spTgt spid="10"/>
                                        </p:tgtEl>
                                      </p:cBhvr>
                                      <p:to x="100000" y="90000"/>
                                    </p:animScale>
                                    <p:animScale>
                                      <p:cBhvr>
                                        <p:cTn id="85" dur="166" decel="50000">
                                          <p:stCondLst>
                                            <p:cond delay="1668"/>
                                          </p:stCondLst>
                                        </p:cTn>
                                        <p:tgtEl>
                                          <p:spTgt spid="10"/>
                                        </p:tgtEl>
                                      </p:cBhvr>
                                      <p:to x="100000" y="100000"/>
                                    </p:animScale>
                                    <p:animScale>
                                      <p:cBhvr>
                                        <p:cTn id="86" dur="26">
                                          <p:stCondLst>
                                            <p:cond delay="1808"/>
                                          </p:stCondLst>
                                        </p:cTn>
                                        <p:tgtEl>
                                          <p:spTgt spid="10"/>
                                        </p:tgtEl>
                                      </p:cBhvr>
                                      <p:to x="100000" y="95000"/>
                                    </p:animScale>
                                    <p:animScale>
                                      <p:cBhvr>
                                        <p:cTn id="87" dur="166" decel="50000">
                                          <p:stCondLst>
                                            <p:cond delay="1834"/>
                                          </p:stCondLst>
                                        </p:cTn>
                                        <p:tgtEl>
                                          <p:spTgt spid="10"/>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6" presetClass="entr" presetSubtype="0" fill="hold" nodeType="clickEffect">
                                  <p:stCondLst>
                                    <p:cond delay="0"/>
                                  </p:stCondLst>
                                  <p:childTnLst>
                                    <p:set>
                                      <p:cBhvr>
                                        <p:cTn id="98" dur="1" fill="hold">
                                          <p:stCondLst>
                                            <p:cond delay="0"/>
                                          </p:stCondLst>
                                        </p:cTn>
                                        <p:tgtEl>
                                          <p:spTgt spid="1030"/>
                                        </p:tgtEl>
                                        <p:attrNameLst>
                                          <p:attrName>style.visibility</p:attrName>
                                        </p:attrNameLst>
                                      </p:cBhvr>
                                      <p:to>
                                        <p:strVal val="visible"/>
                                      </p:to>
                                    </p:set>
                                    <p:animEffect transition="in" filter="wipe(down)">
                                      <p:cBhvr>
                                        <p:cTn id="99" dur="580">
                                          <p:stCondLst>
                                            <p:cond delay="0"/>
                                          </p:stCondLst>
                                        </p:cTn>
                                        <p:tgtEl>
                                          <p:spTgt spid="1030"/>
                                        </p:tgtEl>
                                      </p:cBhvr>
                                    </p:animEffect>
                                    <p:anim calcmode="lin" valueType="num">
                                      <p:cBhvr>
                                        <p:cTn id="100"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05" dur="26">
                                          <p:stCondLst>
                                            <p:cond delay="650"/>
                                          </p:stCondLst>
                                        </p:cTn>
                                        <p:tgtEl>
                                          <p:spTgt spid="1030"/>
                                        </p:tgtEl>
                                      </p:cBhvr>
                                      <p:to x="100000" y="60000"/>
                                    </p:animScale>
                                    <p:animScale>
                                      <p:cBhvr>
                                        <p:cTn id="106" dur="166" decel="50000">
                                          <p:stCondLst>
                                            <p:cond delay="676"/>
                                          </p:stCondLst>
                                        </p:cTn>
                                        <p:tgtEl>
                                          <p:spTgt spid="1030"/>
                                        </p:tgtEl>
                                      </p:cBhvr>
                                      <p:to x="100000" y="100000"/>
                                    </p:animScale>
                                    <p:animScale>
                                      <p:cBhvr>
                                        <p:cTn id="107" dur="26">
                                          <p:stCondLst>
                                            <p:cond delay="1312"/>
                                          </p:stCondLst>
                                        </p:cTn>
                                        <p:tgtEl>
                                          <p:spTgt spid="1030"/>
                                        </p:tgtEl>
                                      </p:cBhvr>
                                      <p:to x="100000" y="80000"/>
                                    </p:animScale>
                                    <p:animScale>
                                      <p:cBhvr>
                                        <p:cTn id="108" dur="166" decel="50000">
                                          <p:stCondLst>
                                            <p:cond delay="1338"/>
                                          </p:stCondLst>
                                        </p:cTn>
                                        <p:tgtEl>
                                          <p:spTgt spid="1030"/>
                                        </p:tgtEl>
                                      </p:cBhvr>
                                      <p:to x="100000" y="100000"/>
                                    </p:animScale>
                                    <p:animScale>
                                      <p:cBhvr>
                                        <p:cTn id="109" dur="26">
                                          <p:stCondLst>
                                            <p:cond delay="1642"/>
                                          </p:stCondLst>
                                        </p:cTn>
                                        <p:tgtEl>
                                          <p:spTgt spid="1030"/>
                                        </p:tgtEl>
                                      </p:cBhvr>
                                      <p:to x="100000" y="90000"/>
                                    </p:animScale>
                                    <p:animScale>
                                      <p:cBhvr>
                                        <p:cTn id="110" dur="166" decel="50000">
                                          <p:stCondLst>
                                            <p:cond delay="1668"/>
                                          </p:stCondLst>
                                        </p:cTn>
                                        <p:tgtEl>
                                          <p:spTgt spid="1030"/>
                                        </p:tgtEl>
                                      </p:cBhvr>
                                      <p:to x="100000" y="100000"/>
                                    </p:animScale>
                                    <p:animScale>
                                      <p:cBhvr>
                                        <p:cTn id="111" dur="26">
                                          <p:stCondLst>
                                            <p:cond delay="1808"/>
                                          </p:stCondLst>
                                        </p:cTn>
                                        <p:tgtEl>
                                          <p:spTgt spid="1030"/>
                                        </p:tgtEl>
                                      </p:cBhvr>
                                      <p:to x="100000" y="95000"/>
                                    </p:animScale>
                                    <p:animScale>
                                      <p:cBhvr>
                                        <p:cTn id="112" dur="166" decel="50000">
                                          <p:stCondLst>
                                            <p:cond delay="1834"/>
                                          </p:stCondLst>
                                        </p:cTn>
                                        <p:tgtEl>
                                          <p:spTgt spid="1030"/>
                                        </p:tgtEl>
                                      </p:cBhvr>
                                      <p:to x="100000" y="100000"/>
                                    </p:animScale>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1000"/>
                                        <p:tgtEl>
                                          <p:spTgt spid="17"/>
                                        </p:tgtEl>
                                      </p:cBhvr>
                                    </p:animEffect>
                                    <p:anim calcmode="lin" valueType="num">
                                      <p:cBhvr>
                                        <p:cTn id="118" dur="1000" fill="hold"/>
                                        <p:tgtEl>
                                          <p:spTgt spid="17"/>
                                        </p:tgtEl>
                                        <p:attrNameLst>
                                          <p:attrName>ppt_x</p:attrName>
                                        </p:attrNameLst>
                                      </p:cBhvr>
                                      <p:tavLst>
                                        <p:tav tm="0">
                                          <p:val>
                                            <p:strVal val="#ppt_x"/>
                                          </p:val>
                                        </p:tav>
                                        <p:tav tm="100000">
                                          <p:val>
                                            <p:strVal val="#ppt_x"/>
                                          </p:val>
                                        </p:tav>
                                      </p:tavLst>
                                    </p:anim>
                                    <p:anim calcmode="lin" valueType="num">
                                      <p:cBhvr>
                                        <p:cTn id="1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wipe(down)">
                                      <p:cBhvr>
                                        <p:cTn id="124" dur="580">
                                          <p:stCondLst>
                                            <p:cond delay="0"/>
                                          </p:stCondLst>
                                        </p:cTn>
                                        <p:tgtEl>
                                          <p:spTgt spid="11"/>
                                        </p:tgtEl>
                                      </p:cBhvr>
                                    </p:animEffect>
                                    <p:anim calcmode="lin" valueType="num">
                                      <p:cBhvr>
                                        <p:cTn id="12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0" dur="26">
                                          <p:stCondLst>
                                            <p:cond delay="650"/>
                                          </p:stCondLst>
                                        </p:cTn>
                                        <p:tgtEl>
                                          <p:spTgt spid="11"/>
                                        </p:tgtEl>
                                      </p:cBhvr>
                                      <p:to x="100000" y="60000"/>
                                    </p:animScale>
                                    <p:animScale>
                                      <p:cBhvr>
                                        <p:cTn id="131" dur="166" decel="50000">
                                          <p:stCondLst>
                                            <p:cond delay="676"/>
                                          </p:stCondLst>
                                        </p:cTn>
                                        <p:tgtEl>
                                          <p:spTgt spid="11"/>
                                        </p:tgtEl>
                                      </p:cBhvr>
                                      <p:to x="100000" y="100000"/>
                                    </p:animScale>
                                    <p:animScale>
                                      <p:cBhvr>
                                        <p:cTn id="132" dur="26">
                                          <p:stCondLst>
                                            <p:cond delay="1312"/>
                                          </p:stCondLst>
                                        </p:cTn>
                                        <p:tgtEl>
                                          <p:spTgt spid="11"/>
                                        </p:tgtEl>
                                      </p:cBhvr>
                                      <p:to x="100000" y="80000"/>
                                    </p:animScale>
                                    <p:animScale>
                                      <p:cBhvr>
                                        <p:cTn id="133" dur="166" decel="50000">
                                          <p:stCondLst>
                                            <p:cond delay="1338"/>
                                          </p:stCondLst>
                                        </p:cTn>
                                        <p:tgtEl>
                                          <p:spTgt spid="11"/>
                                        </p:tgtEl>
                                      </p:cBhvr>
                                      <p:to x="100000" y="100000"/>
                                    </p:animScale>
                                    <p:animScale>
                                      <p:cBhvr>
                                        <p:cTn id="134" dur="26">
                                          <p:stCondLst>
                                            <p:cond delay="1642"/>
                                          </p:stCondLst>
                                        </p:cTn>
                                        <p:tgtEl>
                                          <p:spTgt spid="11"/>
                                        </p:tgtEl>
                                      </p:cBhvr>
                                      <p:to x="100000" y="90000"/>
                                    </p:animScale>
                                    <p:animScale>
                                      <p:cBhvr>
                                        <p:cTn id="135" dur="166" decel="50000">
                                          <p:stCondLst>
                                            <p:cond delay="1668"/>
                                          </p:stCondLst>
                                        </p:cTn>
                                        <p:tgtEl>
                                          <p:spTgt spid="11"/>
                                        </p:tgtEl>
                                      </p:cBhvr>
                                      <p:to x="100000" y="100000"/>
                                    </p:animScale>
                                    <p:animScale>
                                      <p:cBhvr>
                                        <p:cTn id="136" dur="26">
                                          <p:stCondLst>
                                            <p:cond delay="1808"/>
                                          </p:stCondLst>
                                        </p:cTn>
                                        <p:tgtEl>
                                          <p:spTgt spid="11"/>
                                        </p:tgtEl>
                                      </p:cBhvr>
                                      <p:to x="100000" y="95000"/>
                                    </p:animScale>
                                    <p:animScale>
                                      <p:cBhvr>
                                        <p:cTn id="137" dur="166" decel="50000">
                                          <p:stCondLst>
                                            <p:cond delay="1834"/>
                                          </p:stCondLst>
                                        </p:cTn>
                                        <p:tgtEl>
                                          <p:spTgt spid="11"/>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49" presetClass="entr" presetSubtype="0" decel="100000" fill="hold" nodeType="clickEffect">
                                  <p:stCondLst>
                                    <p:cond delay="0"/>
                                  </p:stCondLst>
                                  <p:childTnLst>
                                    <p:set>
                                      <p:cBhvr>
                                        <p:cTn id="141" dur="1" fill="hold">
                                          <p:stCondLst>
                                            <p:cond delay="0"/>
                                          </p:stCondLst>
                                        </p:cTn>
                                        <p:tgtEl>
                                          <p:spTgt spid="1027"/>
                                        </p:tgtEl>
                                        <p:attrNameLst>
                                          <p:attrName>style.visibility</p:attrName>
                                        </p:attrNameLst>
                                      </p:cBhvr>
                                      <p:to>
                                        <p:strVal val="visible"/>
                                      </p:to>
                                    </p:set>
                                    <p:anim calcmode="lin" valueType="num">
                                      <p:cBhvr>
                                        <p:cTn id="142" dur="500" fill="hold"/>
                                        <p:tgtEl>
                                          <p:spTgt spid="1027"/>
                                        </p:tgtEl>
                                        <p:attrNameLst>
                                          <p:attrName>ppt_w</p:attrName>
                                        </p:attrNameLst>
                                      </p:cBhvr>
                                      <p:tavLst>
                                        <p:tav tm="0">
                                          <p:val>
                                            <p:fltVal val="0"/>
                                          </p:val>
                                        </p:tav>
                                        <p:tav tm="100000">
                                          <p:val>
                                            <p:strVal val="#ppt_w"/>
                                          </p:val>
                                        </p:tav>
                                      </p:tavLst>
                                    </p:anim>
                                    <p:anim calcmode="lin" valueType="num">
                                      <p:cBhvr>
                                        <p:cTn id="143" dur="500" fill="hold"/>
                                        <p:tgtEl>
                                          <p:spTgt spid="1027"/>
                                        </p:tgtEl>
                                        <p:attrNameLst>
                                          <p:attrName>ppt_h</p:attrName>
                                        </p:attrNameLst>
                                      </p:cBhvr>
                                      <p:tavLst>
                                        <p:tav tm="0">
                                          <p:val>
                                            <p:fltVal val="0"/>
                                          </p:val>
                                        </p:tav>
                                        <p:tav tm="100000">
                                          <p:val>
                                            <p:strVal val="#ppt_h"/>
                                          </p:val>
                                        </p:tav>
                                      </p:tavLst>
                                    </p:anim>
                                    <p:anim calcmode="lin" valueType="num">
                                      <p:cBhvr>
                                        <p:cTn id="144" dur="500" fill="hold"/>
                                        <p:tgtEl>
                                          <p:spTgt spid="1027"/>
                                        </p:tgtEl>
                                        <p:attrNameLst>
                                          <p:attrName>style.rotation</p:attrName>
                                        </p:attrNameLst>
                                      </p:cBhvr>
                                      <p:tavLst>
                                        <p:tav tm="0">
                                          <p:val>
                                            <p:fltVal val="360"/>
                                          </p:val>
                                        </p:tav>
                                        <p:tav tm="100000">
                                          <p:val>
                                            <p:fltVal val="0"/>
                                          </p:val>
                                        </p:tav>
                                      </p:tavLst>
                                    </p:anim>
                                    <p:animEffect transition="in" filter="fade">
                                      <p:cBhvr>
                                        <p:cTn id="145" dur="500"/>
                                        <p:tgtEl>
                                          <p:spTgt spid="1027"/>
                                        </p:tgtEl>
                                      </p:cBhvr>
                                    </p:animEffect>
                                  </p:childTnLst>
                                </p:cTn>
                              </p:par>
                            </p:childTnLst>
                          </p:cTn>
                        </p:par>
                      </p:childTnLst>
                    </p:cTn>
                  </p:par>
                  <p:par>
                    <p:cTn id="146" fill="hold">
                      <p:stCondLst>
                        <p:cond delay="indefinite"/>
                      </p:stCondLst>
                      <p:childTnLst>
                        <p:par>
                          <p:cTn id="147" fill="hold">
                            <p:stCondLst>
                              <p:cond delay="0"/>
                            </p:stCondLst>
                            <p:childTnLst>
                              <p:par>
                                <p:cTn id="148" presetID="45" presetClass="entr" presetSubtype="0" fill="hold" grpId="0" nodeType="click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2000"/>
                                        <p:tgtEl>
                                          <p:spTgt spid="15"/>
                                        </p:tgtEl>
                                      </p:cBhvr>
                                    </p:animEffect>
                                    <p:anim calcmode="lin" valueType="num">
                                      <p:cBhvr>
                                        <p:cTn id="151" dur="2000" fill="hold"/>
                                        <p:tgtEl>
                                          <p:spTgt spid="15"/>
                                        </p:tgtEl>
                                        <p:attrNameLst>
                                          <p:attrName>ppt_w</p:attrName>
                                        </p:attrNameLst>
                                      </p:cBhvr>
                                      <p:tavLst>
                                        <p:tav tm="0" fmla="#ppt_w*sin(2.5*pi*$)">
                                          <p:val>
                                            <p:fltVal val="0"/>
                                          </p:val>
                                        </p:tav>
                                        <p:tav tm="100000">
                                          <p:val>
                                            <p:fltVal val="1"/>
                                          </p:val>
                                        </p:tav>
                                      </p:tavLst>
                                    </p:anim>
                                    <p:anim calcmode="lin" valueType="num">
                                      <p:cBhvr>
                                        <p:cTn id="152"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FF0F35-0889-FD72-70B8-955FB1652776}"/>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2268BA71-9194-CB73-8CE6-18361896F12C}"/>
              </a:ext>
            </a:extLst>
          </p:cNvPr>
          <p:cNvSpPr>
            <a:spLocks noGrp="1"/>
          </p:cNvSpPr>
          <p:nvPr>
            <p:ph type="sldNum" sz="quarter" idx="12"/>
          </p:nvPr>
        </p:nvSpPr>
        <p:spPr/>
        <p:txBody>
          <a:bodyPr/>
          <a:lstStyle/>
          <a:p>
            <a:fld id="{01F4E3DE-7827-C24F-AA90-600020D0F666}" type="slidenum">
              <a:rPr lang="en-US" smtClean="0"/>
              <a:pPr/>
              <a:t>30</a:t>
            </a:fld>
            <a:endParaRPr lang="en-US" dirty="0"/>
          </a:p>
        </p:txBody>
      </p:sp>
      <p:sp>
        <p:nvSpPr>
          <p:cNvPr id="9" name="TextBox 8"/>
          <p:cNvSpPr txBox="1"/>
          <p:nvPr/>
        </p:nvSpPr>
        <p:spPr>
          <a:xfrm>
            <a:off x="2131899" y="5940851"/>
            <a:ext cx="5609216" cy="830997"/>
          </a:xfrm>
          <a:prstGeom prst="rect">
            <a:avLst/>
          </a:prstGeom>
          <a:noFill/>
        </p:spPr>
        <p:txBody>
          <a:bodyPr wrap="square" rtlCol="0">
            <a:spAutoFit/>
          </a:bodyPr>
          <a:lstStyle/>
          <a:p>
            <a:pPr algn="ctr"/>
            <a:r>
              <a:rPr lang="en-US" sz="2800" b="1" dirty="0">
                <a:solidFill>
                  <a:srgbClr val="FF0000"/>
                </a:solidFill>
              </a:rPr>
              <a:t>THANKS for WATCHING and </a:t>
            </a:r>
            <a:r>
              <a:rPr lang="en-US" sz="4800" b="1" dirty="0">
                <a:solidFill>
                  <a:srgbClr val="FF0000"/>
                </a:solidFill>
              </a:rPr>
              <a:t>?</a:t>
            </a:r>
            <a:r>
              <a:rPr lang="en-US" sz="2800" b="1" dirty="0">
                <a:solidFill>
                  <a:srgbClr val="FF0000"/>
                </a:solidFill>
              </a:rPr>
              <a:t>s</a:t>
            </a:r>
          </a:p>
        </p:txBody>
      </p:sp>
      <p:sp>
        <p:nvSpPr>
          <p:cNvPr id="10" name="TextBox 9"/>
          <p:cNvSpPr txBox="1"/>
          <p:nvPr/>
        </p:nvSpPr>
        <p:spPr>
          <a:xfrm>
            <a:off x="8043042" y="6138802"/>
            <a:ext cx="2532529"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b="1" dirty="0"/>
              <a:t>sarjinder@yahoo.com</a:t>
            </a:r>
          </a:p>
        </p:txBody>
      </p:sp>
      <p:sp>
        <p:nvSpPr>
          <p:cNvPr id="8" name="TextBox 7">
            <a:extLst>
              <a:ext uri="{FF2B5EF4-FFF2-40B4-BE49-F238E27FC236}">
                <a16:creationId xmlns:a16="http://schemas.microsoft.com/office/drawing/2014/main" id="{7C891D2A-65F4-1329-FE67-36998C244638}"/>
              </a:ext>
            </a:extLst>
          </p:cNvPr>
          <p:cNvSpPr txBox="1"/>
          <p:nvPr/>
        </p:nvSpPr>
        <p:spPr>
          <a:xfrm>
            <a:off x="593084" y="592826"/>
            <a:ext cx="10949732" cy="1754326"/>
          </a:xfrm>
          <a:prstGeom prst="rect">
            <a:avLst/>
          </a:prstGeom>
          <a:noFill/>
        </p:spPr>
        <p:txBody>
          <a:bodyPr wrap="square">
            <a:spAutoFit/>
          </a:bodyPr>
          <a:lstStyle/>
          <a:p>
            <a:r>
              <a:rPr lang="en-GB" dirty="0"/>
              <a:t>Singh, S. and </a:t>
            </a:r>
            <a:r>
              <a:rPr lang="en-GB" dirty="0" err="1"/>
              <a:t>Sedory</a:t>
            </a:r>
            <a:r>
              <a:rPr lang="en-GB" dirty="0"/>
              <a:t>, S.A. (2017a). TRUMP: Tuned Ratio Unbiased Mean Predictor.  </a:t>
            </a:r>
            <a:r>
              <a:rPr lang="en-GB" i="1" dirty="0"/>
              <a:t>Working Monograph.</a:t>
            </a:r>
            <a:endParaRPr lang="en-US" dirty="0"/>
          </a:p>
          <a:p>
            <a:endParaRPr lang="en-US" dirty="0"/>
          </a:p>
          <a:p>
            <a:r>
              <a:rPr lang="en-US" dirty="0"/>
              <a:t>Tukey, J.W. (1958). Bias and confidence in not-quite large samples (abstract). Ann. Math. Statist., 29, 61 75.</a:t>
            </a:r>
          </a:p>
          <a:p>
            <a:endParaRPr lang="en-US" i="1" dirty="0"/>
          </a:p>
          <a:p>
            <a:r>
              <a:rPr lang="en-US" dirty="0">
                <a:effectLst/>
                <a:latin typeface="Times" panose="02020603050405020304" pitchFamily="18" charset="0"/>
              </a:rPr>
              <a:t>Warner, S. L. (1965). Randomized response: A survey technique for eliminating evasive answer bias. </a:t>
            </a:r>
            <a:r>
              <a:rPr lang="en-US" i="1" dirty="0">
                <a:effectLst/>
                <a:latin typeface="Times" panose="02020603050405020304" pitchFamily="18" charset="0"/>
              </a:rPr>
              <a:t>Journal of the </a:t>
            </a:r>
          </a:p>
          <a:p>
            <a:r>
              <a:rPr lang="en-US" i="1" dirty="0">
                <a:effectLst/>
                <a:latin typeface="Times" panose="02020603050405020304" pitchFamily="18" charset="0"/>
              </a:rPr>
              <a:t>American Statistical Association</a:t>
            </a:r>
            <a:r>
              <a:rPr lang="en-US" i="1" dirty="0">
                <a:latin typeface="Times" panose="02020603050405020304" pitchFamily="18" charset="0"/>
              </a:rPr>
              <a:t>,</a:t>
            </a:r>
            <a:r>
              <a:rPr lang="en-US" dirty="0">
                <a:effectLst/>
                <a:latin typeface="Times" panose="02020603050405020304" pitchFamily="18" charset="0"/>
              </a:rPr>
              <a:t> 60,63-69</a:t>
            </a:r>
            <a:r>
              <a:rPr lang="en-US" dirty="0"/>
              <a:t> </a:t>
            </a:r>
          </a:p>
        </p:txBody>
      </p:sp>
    </p:spTree>
    <p:extLst>
      <p:ext uri="{BB962C8B-B14F-4D97-AF65-F5344CB8AC3E}">
        <p14:creationId xmlns:p14="http://schemas.microsoft.com/office/powerpoint/2010/main" val="9569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500" autoRev="1" fill="hold">
                                          <p:stCondLst>
                                            <p:cond delay="0"/>
                                          </p:stCondLst>
                                        </p:cTn>
                                        <p:tgtEl>
                                          <p:spTgt spid="9"/>
                                        </p:tgtEl>
                                        <p:attrNameLst>
                                          <p:attrName>ppt_w</p:attrName>
                                        </p:attrNameLst>
                                      </p:cBhvr>
                                    </p:anim>
                                    <p:anim by="(#ppt_w*0.50)" calcmode="lin" valueType="num">
                                      <p:cBhvr>
                                        <p:cTn id="14" dur="500" decel="50000" autoRev="1" fill="hold">
                                          <p:stCondLst>
                                            <p:cond delay="0"/>
                                          </p:stCondLst>
                                        </p:cTn>
                                        <p:tgtEl>
                                          <p:spTgt spid="9"/>
                                        </p:tgtEl>
                                        <p:attrNameLst>
                                          <p:attrName>ppt_x</p:attrName>
                                        </p:attrNameLst>
                                      </p:cBhvr>
                                    </p:anim>
                                    <p:anim from="(-#ppt_h/2)" to="(#ppt_y)" calcmode="lin" valueType="num">
                                      <p:cBhvr>
                                        <p:cTn id="15" dur="1000" fill="hold">
                                          <p:stCondLst>
                                            <p:cond delay="0"/>
                                          </p:stCondLst>
                                        </p:cTn>
                                        <p:tgtEl>
                                          <p:spTgt spid="9"/>
                                        </p:tgtEl>
                                        <p:attrNameLst>
                                          <p:attrName>ppt_y</p:attrName>
                                        </p:attrNameLst>
                                      </p:cBhvr>
                                    </p:anim>
                                    <p:animRot by="21600000">
                                      <p:cBhvr>
                                        <p:cTn id="16" dur="1000" fill="hold">
                                          <p:stCondLst>
                                            <p:cond delay="0"/>
                                          </p:stCondLst>
                                        </p:cTn>
                                        <p:tgtEl>
                                          <p:spTgt spid="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500" autoRev="1" fill="hold">
                                          <p:stCondLst>
                                            <p:cond delay="0"/>
                                          </p:stCondLst>
                                        </p:cTn>
                                        <p:tgtEl>
                                          <p:spTgt spid="10"/>
                                        </p:tgtEl>
                                        <p:attrNameLst>
                                          <p:attrName>ppt_w</p:attrName>
                                        </p:attrNameLst>
                                      </p:cBhvr>
                                    </p:anim>
                                    <p:anim by="(#ppt_w*0.50)" calcmode="lin" valueType="num">
                                      <p:cBhvr>
                                        <p:cTn id="22" dur="500" decel="50000" autoRev="1" fill="hold">
                                          <p:stCondLst>
                                            <p:cond delay="0"/>
                                          </p:stCondLst>
                                        </p:cTn>
                                        <p:tgtEl>
                                          <p:spTgt spid="10"/>
                                        </p:tgtEl>
                                        <p:attrNameLst>
                                          <p:attrName>ppt_x</p:attrName>
                                        </p:attrNameLst>
                                      </p:cBhvr>
                                    </p:anim>
                                    <p:anim from="(-#ppt_h/2)" to="(#ppt_y)" calcmode="lin" valueType="num">
                                      <p:cBhvr>
                                        <p:cTn id="23" dur="1000" fill="hold">
                                          <p:stCondLst>
                                            <p:cond delay="0"/>
                                          </p:stCondLst>
                                        </p:cTn>
                                        <p:tgtEl>
                                          <p:spTgt spid="10"/>
                                        </p:tgtEl>
                                        <p:attrNameLst>
                                          <p:attrName>ppt_y</p:attrName>
                                        </p:attrNameLst>
                                      </p:cBhvr>
                                    </p:anim>
                                    <p:animRot by="21600000">
                                      <p:cBhvr>
                                        <p:cTn id="24"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205483"/>
            <a:ext cx="10855362"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b="1" dirty="0">
                <a:solidFill>
                  <a:srgbClr val="FF0000"/>
                </a:solidFill>
              </a:rPr>
              <a:t>Tuned Ratio Unbiased Mean Predictor (</a:t>
            </a:r>
            <a:r>
              <a:rPr lang="en-US" sz="4000" b="1" dirty="0">
                <a:solidFill>
                  <a:srgbClr val="0000FF"/>
                </a:solidFill>
              </a:rPr>
              <a:t>TRUMP</a:t>
            </a:r>
            <a:r>
              <a:rPr lang="en-US" sz="4000" b="1" dirty="0">
                <a:solidFill>
                  <a:srgbClr val="FF0000"/>
                </a:solidFill>
              </a:rPr>
              <a:t>)</a:t>
            </a:r>
          </a:p>
        </p:txBody>
      </p:sp>
      <p:sp>
        <p:nvSpPr>
          <p:cNvPr id="12" name="Slide Number Placeholder 11"/>
          <p:cNvSpPr>
            <a:spLocks noGrp="1"/>
          </p:cNvSpPr>
          <p:nvPr>
            <p:ph type="sldNum" sz="quarter" idx="12"/>
          </p:nvPr>
        </p:nvSpPr>
        <p:spPr/>
        <p:txBody>
          <a:bodyPr/>
          <a:lstStyle/>
          <a:p>
            <a:fld id="{01F4E3DE-7827-C24F-AA90-600020D0F666}" type="slidenum">
              <a:rPr lang="en-US" smtClean="0"/>
              <a:pPr/>
              <a:t>4</a:t>
            </a:fld>
            <a:endParaRPr lang="en-US" dirty="0"/>
          </a:p>
        </p:txBody>
      </p:sp>
      <p:sp>
        <p:nvSpPr>
          <p:cNvPr id="9" name="TextBox 8"/>
          <p:cNvSpPr txBox="1"/>
          <p:nvPr/>
        </p:nvSpPr>
        <p:spPr>
          <a:xfrm>
            <a:off x="838200" y="1183341"/>
            <a:ext cx="5218355" cy="584775"/>
          </a:xfrm>
          <a:prstGeom prst="rect">
            <a:avLst/>
          </a:prstGeom>
          <a:noFill/>
        </p:spPr>
        <p:txBody>
          <a:bodyPr wrap="square" rtlCol="0">
            <a:spAutoFit/>
          </a:bodyPr>
          <a:lstStyle/>
          <a:p>
            <a:r>
              <a:rPr lang="en-US" sz="3200" b="1" dirty="0">
                <a:solidFill>
                  <a:srgbClr val="1077A0"/>
                </a:solidFill>
              </a:rPr>
              <a:t>Singh and Sedory (2017):</a:t>
            </a:r>
            <a:endParaRPr lang="en-US" dirty="0">
              <a:solidFill>
                <a:srgbClr val="1077A0"/>
              </a:solidFill>
            </a:endParaRPr>
          </a:p>
        </p:txBody>
      </p:sp>
      <p:pic>
        <p:nvPicPr>
          <p:cNvPr id="2" name="Picture 2"/>
          <p:cNvPicPr>
            <a:picLocks noChangeAspect="1" noChangeArrowheads="1"/>
          </p:cNvPicPr>
          <p:nvPr/>
        </p:nvPicPr>
        <p:blipFill>
          <a:blip r:embed="rId3"/>
          <a:srcRect/>
          <a:stretch>
            <a:fillRect/>
          </a:stretch>
        </p:blipFill>
        <p:spPr bwMode="auto">
          <a:xfrm>
            <a:off x="838200" y="1950996"/>
            <a:ext cx="5734050" cy="229552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847193" y="4733753"/>
            <a:ext cx="3543300" cy="1295400"/>
          </a:xfrm>
          <a:prstGeom prst="rect">
            <a:avLst/>
          </a:prstGeom>
          <a:noFill/>
          <a:ln w="9525">
            <a:noFill/>
            <a:miter lim="800000"/>
            <a:headEnd/>
            <a:tailEnd/>
          </a:ln>
        </p:spPr>
      </p:pic>
      <p:sp>
        <p:nvSpPr>
          <p:cNvPr id="13" name="TextBox 12"/>
          <p:cNvSpPr txBox="1"/>
          <p:nvPr/>
        </p:nvSpPr>
        <p:spPr>
          <a:xfrm>
            <a:off x="838200" y="4246521"/>
            <a:ext cx="2388422" cy="461665"/>
          </a:xfrm>
          <a:prstGeom prst="rect">
            <a:avLst/>
          </a:prstGeom>
          <a:noFill/>
        </p:spPr>
        <p:txBody>
          <a:bodyPr wrap="square" rtlCol="0">
            <a:spAutoFit/>
          </a:bodyPr>
          <a:lstStyle/>
          <a:p>
            <a:r>
              <a:rPr lang="en-US" sz="2400" dirty="0"/>
              <a:t>where</a:t>
            </a:r>
          </a:p>
        </p:txBody>
      </p:sp>
      <p:pic>
        <p:nvPicPr>
          <p:cNvPr id="1029" name="Picture 5"/>
          <p:cNvPicPr>
            <a:picLocks noChangeAspect="1" noChangeArrowheads="1"/>
          </p:cNvPicPr>
          <p:nvPr/>
        </p:nvPicPr>
        <p:blipFill>
          <a:blip r:embed="rId5"/>
          <a:srcRect/>
          <a:stretch>
            <a:fillRect/>
          </a:stretch>
        </p:blipFill>
        <p:spPr bwMode="auto">
          <a:xfrm>
            <a:off x="6369424" y="4804784"/>
            <a:ext cx="3448050" cy="1200150"/>
          </a:xfrm>
          <a:prstGeom prst="rect">
            <a:avLst/>
          </a:prstGeom>
          <a:noFill/>
          <a:ln w="9525">
            <a:noFill/>
            <a:miter lim="800000"/>
            <a:headEnd/>
            <a:tailEnd/>
          </a:ln>
        </p:spPr>
      </p:pic>
      <p:pic>
        <p:nvPicPr>
          <p:cNvPr id="3" name="Picture 2">
            <a:extLst>
              <a:ext uri="{FF2B5EF4-FFF2-40B4-BE49-F238E27FC236}">
                <a16:creationId xmlns:a16="http://schemas.microsoft.com/office/drawing/2014/main" id="{D501CEE4-B498-80B6-F7B0-0A2E1CB9ECC7}"/>
              </a:ext>
            </a:extLst>
          </p:cNvPr>
          <p:cNvPicPr>
            <a:picLocks noChangeAspect="1"/>
          </p:cNvPicPr>
          <p:nvPr/>
        </p:nvPicPr>
        <p:blipFill>
          <a:blip r:embed="rId6"/>
          <a:stretch>
            <a:fillRect/>
          </a:stretch>
        </p:blipFill>
        <p:spPr>
          <a:xfrm>
            <a:off x="7258871" y="1768116"/>
            <a:ext cx="4313019" cy="2599116"/>
          </a:xfrm>
          <a:prstGeom prst="rect">
            <a:avLst/>
          </a:prstGeom>
        </p:spPr>
      </p:pic>
      <p:sp>
        <p:nvSpPr>
          <p:cNvPr id="4" name="TextBox 3">
            <a:extLst>
              <a:ext uri="{FF2B5EF4-FFF2-40B4-BE49-F238E27FC236}">
                <a16:creationId xmlns:a16="http://schemas.microsoft.com/office/drawing/2014/main" id="{9C2398C2-A17E-D3F1-E4CD-C0E08E620D7D}"/>
              </a:ext>
            </a:extLst>
          </p:cNvPr>
          <p:cNvSpPr txBox="1"/>
          <p:nvPr/>
        </p:nvSpPr>
        <p:spPr>
          <a:xfrm>
            <a:off x="838200" y="6169572"/>
            <a:ext cx="4795345" cy="523220"/>
          </a:xfrm>
          <a:prstGeom prst="rect">
            <a:avLst/>
          </a:prstGeom>
          <a:noFill/>
        </p:spPr>
        <p:txBody>
          <a:bodyPr wrap="square" rtlCol="0">
            <a:spAutoFit/>
          </a:bodyPr>
          <a:lstStyle/>
          <a:p>
            <a:r>
              <a:rPr lang="en-CA" sz="2800" dirty="0">
                <a:solidFill>
                  <a:srgbClr val="1077A0"/>
                </a:solidFill>
                <a:effectLst/>
                <a:latin typeface="Times New Roman" panose="02020603050405020304" pitchFamily="18" charset="0"/>
                <a:ea typeface="SimSun" panose="02010600030101010101" pitchFamily="2" charset="-122"/>
              </a:rPr>
              <a:t>are called TRUMP Cuts (TC)</a:t>
            </a:r>
            <a:r>
              <a:rPr lang="en-CA" sz="1800" dirty="0">
                <a:effectLst/>
                <a:latin typeface="Times New Roman" panose="02020603050405020304" pitchFamily="18" charset="0"/>
                <a:ea typeface="SimSun" panose="02010600030101010101" pitchFamily="2" charset="-122"/>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style.rotation</p:attrName>
                                        </p:attrNameLst>
                                      </p:cBhvr>
                                      <p:tavLst>
                                        <p:tav tm="0">
                                          <p:val>
                                            <p:fltVal val="360"/>
                                          </p:val>
                                        </p:tav>
                                        <p:tav tm="100000">
                                          <p:val>
                                            <p:fltVal val="0"/>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by="(-#ppt_w*2)" calcmode="lin" valueType="num">
                                      <p:cBhvr rctx="PPT">
                                        <p:cTn id="29" dur="500" autoRev="1" fill="hold">
                                          <p:stCondLst>
                                            <p:cond delay="0"/>
                                          </p:stCondLst>
                                        </p:cTn>
                                        <p:tgtEl>
                                          <p:spTgt spid="13"/>
                                        </p:tgtEl>
                                        <p:attrNameLst>
                                          <p:attrName>ppt_w</p:attrName>
                                        </p:attrNameLst>
                                      </p:cBhvr>
                                    </p:anim>
                                    <p:anim by="(#ppt_w*0.50)" calcmode="lin" valueType="num">
                                      <p:cBhvr>
                                        <p:cTn id="30" dur="500" decel="50000" autoRev="1" fill="hold">
                                          <p:stCondLst>
                                            <p:cond delay="0"/>
                                          </p:stCondLst>
                                        </p:cTn>
                                        <p:tgtEl>
                                          <p:spTgt spid="13"/>
                                        </p:tgtEl>
                                        <p:attrNameLst>
                                          <p:attrName>ppt_x</p:attrName>
                                        </p:attrNameLst>
                                      </p:cBhvr>
                                    </p:anim>
                                    <p:anim from="(-#ppt_h/2)" to="(#ppt_y)" calcmode="lin" valueType="num">
                                      <p:cBhvr>
                                        <p:cTn id="31" dur="1000" fill="hold">
                                          <p:stCondLst>
                                            <p:cond delay="0"/>
                                          </p:stCondLst>
                                        </p:cTn>
                                        <p:tgtEl>
                                          <p:spTgt spid="13"/>
                                        </p:tgtEl>
                                        <p:attrNameLst>
                                          <p:attrName>ppt_y</p:attrName>
                                        </p:attrNameLst>
                                      </p:cBhvr>
                                    </p:anim>
                                    <p:animRot by="21600000">
                                      <p:cBhvr>
                                        <p:cTn id="32" dur="1000" fill="hold">
                                          <p:stCondLst>
                                            <p:cond delay="0"/>
                                          </p:stCondLst>
                                        </p:cTn>
                                        <p:tgtEl>
                                          <p:spTgt spid="13"/>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wipe(down)">
                                      <p:cBhvr>
                                        <p:cTn id="37" dur="580">
                                          <p:stCondLst>
                                            <p:cond delay="0"/>
                                          </p:stCondLst>
                                        </p:cTn>
                                        <p:tgtEl>
                                          <p:spTgt spid="1027"/>
                                        </p:tgtEl>
                                      </p:cBhvr>
                                    </p:animEffect>
                                    <p:anim calcmode="lin" valueType="num">
                                      <p:cBhvr>
                                        <p:cTn id="3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43" dur="26">
                                          <p:stCondLst>
                                            <p:cond delay="650"/>
                                          </p:stCondLst>
                                        </p:cTn>
                                        <p:tgtEl>
                                          <p:spTgt spid="1027"/>
                                        </p:tgtEl>
                                      </p:cBhvr>
                                      <p:to x="100000" y="60000"/>
                                    </p:animScale>
                                    <p:animScale>
                                      <p:cBhvr>
                                        <p:cTn id="44" dur="166" decel="50000">
                                          <p:stCondLst>
                                            <p:cond delay="676"/>
                                          </p:stCondLst>
                                        </p:cTn>
                                        <p:tgtEl>
                                          <p:spTgt spid="1027"/>
                                        </p:tgtEl>
                                      </p:cBhvr>
                                      <p:to x="100000" y="100000"/>
                                    </p:animScale>
                                    <p:animScale>
                                      <p:cBhvr>
                                        <p:cTn id="45" dur="26">
                                          <p:stCondLst>
                                            <p:cond delay="1312"/>
                                          </p:stCondLst>
                                        </p:cTn>
                                        <p:tgtEl>
                                          <p:spTgt spid="1027"/>
                                        </p:tgtEl>
                                      </p:cBhvr>
                                      <p:to x="100000" y="80000"/>
                                    </p:animScale>
                                    <p:animScale>
                                      <p:cBhvr>
                                        <p:cTn id="46" dur="166" decel="50000">
                                          <p:stCondLst>
                                            <p:cond delay="1338"/>
                                          </p:stCondLst>
                                        </p:cTn>
                                        <p:tgtEl>
                                          <p:spTgt spid="1027"/>
                                        </p:tgtEl>
                                      </p:cBhvr>
                                      <p:to x="100000" y="100000"/>
                                    </p:animScale>
                                    <p:animScale>
                                      <p:cBhvr>
                                        <p:cTn id="47" dur="26">
                                          <p:stCondLst>
                                            <p:cond delay="1642"/>
                                          </p:stCondLst>
                                        </p:cTn>
                                        <p:tgtEl>
                                          <p:spTgt spid="1027"/>
                                        </p:tgtEl>
                                      </p:cBhvr>
                                      <p:to x="100000" y="90000"/>
                                    </p:animScale>
                                    <p:animScale>
                                      <p:cBhvr>
                                        <p:cTn id="48" dur="166" decel="50000">
                                          <p:stCondLst>
                                            <p:cond delay="1668"/>
                                          </p:stCondLst>
                                        </p:cTn>
                                        <p:tgtEl>
                                          <p:spTgt spid="1027"/>
                                        </p:tgtEl>
                                      </p:cBhvr>
                                      <p:to x="100000" y="100000"/>
                                    </p:animScale>
                                    <p:animScale>
                                      <p:cBhvr>
                                        <p:cTn id="49" dur="26">
                                          <p:stCondLst>
                                            <p:cond delay="1808"/>
                                          </p:stCondLst>
                                        </p:cTn>
                                        <p:tgtEl>
                                          <p:spTgt spid="1027"/>
                                        </p:tgtEl>
                                      </p:cBhvr>
                                      <p:to x="100000" y="95000"/>
                                    </p:animScale>
                                    <p:animScale>
                                      <p:cBhvr>
                                        <p:cTn id="50" dur="166" decel="50000">
                                          <p:stCondLst>
                                            <p:cond delay="1834"/>
                                          </p:stCondLst>
                                        </p:cTn>
                                        <p:tgtEl>
                                          <p:spTgt spid="1027"/>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29"/>
                                        </p:tgtEl>
                                        <p:attrNameLst>
                                          <p:attrName>style.visibility</p:attrName>
                                        </p:attrNameLst>
                                      </p:cBhvr>
                                      <p:to>
                                        <p:strVal val="visible"/>
                                      </p:to>
                                    </p:set>
                                    <p:anim calcmode="lin" valueType="num">
                                      <p:cBhvr>
                                        <p:cTn id="55" dur="500" fill="hold"/>
                                        <p:tgtEl>
                                          <p:spTgt spid="1029"/>
                                        </p:tgtEl>
                                        <p:attrNameLst>
                                          <p:attrName>ppt_w</p:attrName>
                                        </p:attrNameLst>
                                      </p:cBhvr>
                                      <p:tavLst>
                                        <p:tav tm="0">
                                          <p:val>
                                            <p:fltVal val="0"/>
                                          </p:val>
                                        </p:tav>
                                        <p:tav tm="100000">
                                          <p:val>
                                            <p:strVal val="#ppt_w"/>
                                          </p:val>
                                        </p:tav>
                                      </p:tavLst>
                                    </p:anim>
                                    <p:anim calcmode="lin" valueType="num">
                                      <p:cBhvr>
                                        <p:cTn id="56" dur="500" fill="hold"/>
                                        <p:tgtEl>
                                          <p:spTgt spid="1029"/>
                                        </p:tgtEl>
                                        <p:attrNameLst>
                                          <p:attrName>ppt_h</p:attrName>
                                        </p:attrNameLst>
                                      </p:cBhvr>
                                      <p:tavLst>
                                        <p:tav tm="0">
                                          <p:val>
                                            <p:fltVal val="0"/>
                                          </p:val>
                                        </p:tav>
                                        <p:tav tm="100000">
                                          <p:val>
                                            <p:strVal val="#ppt_h"/>
                                          </p:val>
                                        </p:tav>
                                      </p:tavLst>
                                    </p:anim>
                                    <p:anim calcmode="lin" valueType="num">
                                      <p:cBhvr>
                                        <p:cTn id="57" dur="500" fill="hold"/>
                                        <p:tgtEl>
                                          <p:spTgt spid="1029"/>
                                        </p:tgtEl>
                                        <p:attrNameLst>
                                          <p:attrName>style.rotation</p:attrName>
                                        </p:attrNameLst>
                                      </p:cBhvr>
                                      <p:tavLst>
                                        <p:tav tm="0">
                                          <p:val>
                                            <p:fltVal val="360"/>
                                          </p:val>
                                        </p:tav>
                                        <p:tav tm="100000">
                                          <p:val>
                                            <p:fltVal val="0"/>
                                          </p:val>
                                        </p:tav>
                                      </p:tavLst>
                                    </p:anim>
                                    <p:animEffect transition="in" filter="fade">
                                      <p:cBhvr>
                                        <p:cTn id="58" dur="500"/>
                                        <p:tgtEl>
                                          <p:spTgt spid="1029"/>
                                        </p:tgtEl>
                                      </p:cBhvr>
                                    </p:animEffect>
                                  </p:childTnLst>
                                </p:cTn>
                              </p:par>
                            </p:childTnLst>
                          </p:cTn>
                        </p:par>
                      </p:childTnLst>
                    </p:cTn>
                  </p:par>
                  <p:par>
                    <p:cTn id="59" fill="hold">
                      <p:stCondLst>
                        <p:cond delay="indefinite"/>
                      </p:stCondLst>
                      <p:childTnLst>
                        <p:par>
                          <p:cTn id="60" fill="hold">
                            <p:stCondLst>
                              <p:cond delay="0"/>
                            </p:stCondLst>
                            <p:childTnLst>
                              <p:par>
                                <p:cTn id="61" presetID="56" presetClass="entr" presetSubtype="0" fill="hold" grpId="0" nodeType="clickEffect">
                                  <p:stCondLst>
                                    <p:cond delay="0"/>
                                  </p:stCondLst>
                                  <p:iterate type="lt">
                                    <p:tmPct val="10000"/>
                                  </p:iterate>
                                  <p:childTnLst>
                                    <p:set>
                                      <p:cBhvr>
                                        <p:cTn id="62" dur="1" fill="hold">
                                          <p:stCondLst>
                                            <p:cond delay="0"/>
                                          </p:stCondLst>
                                        </p:cTn>
                                        <p:tgtEl>
                                          <p:spTgt spid="4"/>
                                        </p:tgtEl>
                                        <p:attrNameLst>
                                          <p:attrName>style.visibility</p:attrName>
                                        </p:attrNameLst>
                                      </p:cBhvr>
                                      <p:to>
                                        <p:strVal val="visible"/>
                                      </p:to>
                                    </p:set>
                                    <p:anim by="(-#ppt_w*2)" calcmode="lin" valueType="num">
                                      <p:cBhvr rctx="PPT">
                                        <p:cTn id="63" dur="500" autoRev="1" fill="hold">
                                          <p:stCondLst>
                                            <p:cond delay="0"/>
                                          </p:stCondLst>
                                        </p:cTn>
                                        <p:tgtEl>
                                          <p:spTgt spid="4"/>
                                        </p:tgtEl>
                                        <p:attrNameLst>
                                          <p:attrName>ppt_w</p:attrName>
                                        </p:attrNameLst>
                                      </p:cBhvr>
                                    </p:anim>
                                    <p:anim by="(#ppt_w*0.50)" calcmode="lin" valueType="num">
                                      <p:cBhvr>
                                        <p:cTn id="64" dur="500" decel="50000" autoRev="1" fill="hold">
                                          <p:stCondLst>
                                            <p:cond delay="0"/>
                                          </p:stCondLst>
                                        </p:cTn>
                                        <p:tgtEl>
                                          <p:spTgt spid="4"/>
                                        </p:tgtEl>
                                        <p:attrNameLst>
                                          <p:attrName>ppt_x</p:attrName>
                                        </p:attrNameLst>
                                      </p:cBhvr>
                                    </p:anim>
                                    <p:anim from="(-#ppt_h/2)" to="(#ppt_y)" calcmode="lin" valueType="num">
                                      <p:cBhvr>
                                        <p:cTn id="65" dur="1000" fill="hold">
                                          <p:stCondLst>
                                            <p:cond delay="0"/>
                                          </p:stCondLst>
                                        </p:cTn>
                                        <p:tgtEl>
                                          <p:spTgt spid="4"/>
                                        </p:tgtEl>
                                        <p:attrNameLst>
                                          <p:attrName>ppt_y</p:attrName>
                                        </p:attrNameLst>
                                      </p:cBhvr>
                                    </p:anim>
                                    <p:animRot by="21600000">
                                      <p:cBhvr>
                                        <p:cTn id="66" dur="1000" fill="hold">
                                          <p:stCondLst>
                                            <p:cond delay="0"/>
                                          </p:stCondLst>
                                        </p:cTn>
                                        <p:tgtEl>
                                          <p:spTgt spid="4"/>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500" fill="hold"/>
                                        <p:tgtEl>
                                          <p:spTgt spid="3"/>
                                        </p:tgtEl>
                                        <p:attrNameLst>
                                          <p:attrName>ppt_w</p:attrName>
                                        </p:attrNameLst>
                                      </p:cBhvr>
                                      <p:tavLst>
                                        <p:tav tm="0">
                                          <p:val>
                                            <p:fltVal val="0"/>
                                          </p:val>
                                        </p:tav>
                                        <p:tav tm="100000">
                                          <p:val>
                                            <p:strVal val="#ppt_w"/>
                                          </p:val>
                                        </p:tav>
                                      </p:tavLst>
                                    </p:anim>
                                    <p:anim calcmode="lin" valueType="num">
                                      <p:cBhvr>
                                        <p:cTn id="72" dur="500" fill="hold"/>
                                        <p:tgtEl>
                                          <p:spTgt spid="3"/>
                                        </p:tgtEl>
                                        <p:attrNameLst>
                                          <p:attrName>ppt_h</p:attrName>
                                        </p:attrNameLst>
                                      </p:cBhvr>
                                      <p:tavLst>
                                        <p:tav tm="0">
                                          <p:val>
                                            <p:fltVal val="0"/>
                                          </p:val>
                                        </p:tav>
                                        <p:tav tm="100000">
                                          <p:val>
                                            <p:strVal val="#ppt_h"/>
                                          </p:val>
                                        </p:tav>
                                      </p:tavLst>
                                    </p:anim>
                                    <p:anim calcmode="lin" valueType="num">
                                      <p:cBhvr>
                                        <p:cTn id="73" dur="500" fill="hold"/>
                                        <p:tgtEl>
                                          <p:spTgt spid="3"/>
                                        </p:tgtEl>
                                        <p:attrNameLst>
                                          <p:attrName>style.rotation</p:attrName>
                                        </p:attrNameLst>
                                      </p:cBhvr>
                                      <p:tavLst>
                                        <p:tav tm="0">
                                          <p:val>
                                            <p:fltVal val="360"/>
                                          </p:val>
                                        </p:tav>
                                        <p:tav tm="100000">
                                          <p:val>
                                            <p:fltVal val="0"/>
                                          </p:val>
                                        </p:tav>
                                      </p:tavLst>
                                    </p:anim>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C09BB3C-5647-4C7C-B78C-3CB8AA2A517F}" type="datetime1">
              <a:rPr lang="en-US" smtClean="0"/>
              <a:pPr/>
              <a:t>8/4/2024</a:t>
            </a:fld>
            <a:endParaRPr lang="en-US" dirty="0"/>
          </a:p>
        </p:txBody>
      </p:sp>
      <p:sp>
        <p:nvSpPr>
          <p:cNvPr id="8" name="Slide Number Placeholder 7"/>
          <p:cNvSpPr>
            <a:spLocks noGrp="1"/>
          </p:cNvSpPr>
          <p:nvPr>
            <p:ph type="sldNum" sz="quarter" idx="12"/>
          </p:nvPr>
        </p:nvSpPr>
        <p:spPr/>
        <p:txBody>
          <a:bodyPr/>
          <a:lstStyle/>
          <a:p>
            <a:fld id="{01F4E3DE-7827-C24F-AA90-600020D0F666}" type="slidenum">
              <a:rPr lang="en-US" smtClean="0"/>
              <a:pPr/>
              <a:t>5</a:t>
            </a:fld>
            <a:endParaRPr lang="en-US" dirty="0"/>
          </a:p>
        </p:txBody>
      </p:sp>
      <p:pic>
        <p:nvPicPr>
          <p:cNvPr id="5" name="Picture 4">
            <a:extLst>
              <a:ext uri="{FF2B5EF4-FFF2-40B4-BE49-F238E27FC236}">
                <a16:creationId xmlns:a16="http://schemas.microsoft.com/office/drawing/2014/main" id="{741866A4-57AE-DDDA-ADA0-2A9E2FC9643C}"/>
              </a:ext>
            </a:extLst>
          </p:cNvPr>
          <p:cNvPicPr>
            <a:picLocks noChangeAspect="1"/>
          </p:cNvPicPr>
          <p:nvPr/>
        </p:nvPicPr>
        <p:blipFill>
          <a:blip r:embed="rId2"/>
          <a:stretch>
            <a:fillRect/>
          </a:stretch>
        </p:blipFill>
        <p:spPr>
          <a:xfrm>
            <a:off x="504003" y="3233572"/>
            <a:ext cx="5172075" cy="695325"/>
          </a:xfrm>
          <a:prstGeom prst="rect">
            <a:avLst/>
          </a:prstGeom>
        </p:spPr>
      </p:pic>
      <p:pic>
        <p:nvPicPr>
          <p:cNvPr id="6" name="Picture 5">
            <a:extLst>
              <a:ext uri="{FF2B5EF4-FFF2-40B4-BE49-F238E27FC236}">
                <a16:creationId xmlns:a16="http://schemas.microsoft.com/office/drawing/2014/main" id="{F3F076B8-88F5-1CB5-69A1-54663E539327}"/>
              </a:ext>
            </a:extLst>
          </p:cNvPr>
          <p:cNvPicPr>
            <a:picLocks noChangeAspect="1"/>
          </p:cNvPicPr>
          <p:nvPr/>
        </p:nvPicPr>
        <p:blipFill>
          <a:blip r:embed="rId3"/>
          <a:stretch>
            <a:fillRect/>
          </a:stretch>
        </p:blipFill>
        <p:spPr>
          <a:xfrm>
            <a:off x="504003" y="4100676"/>
            <a:ext cx="6324600" cy="1123950"/>
          </a:xfrm>
          <a:prstGeom prst="rect">
            <a:avLst/>
          </a:prstGeom>
        </p:spPr>
      </p:pic>
      <p:pic>
        <p:nvPicPr>
          <p:cNvPr id="9" name="Picture 8">
            <a:extLst>
              <a:ext uri="{FF2B5EF4-FFF2-40B4-BE49-F238E27FC236}">
                <a16:creationId xmlns:a16="http://schemas.microsoft.com/office/drawing/2014/main" id="{DC483C76-E87B-EC24-E029-5C21AA6F8847}"/>
              </a:ext>
            </a:extLst>
          </p:cNvPr>
          <p:cNvPicPr>
            <a:picLocks noChangeAspect="1"/>
          </p:cNvPicPr>
          <p:nvPr/>
        </p:nvPicPr>
        <p:blipFill>
          <a:blip r:embed="rId4"/>
          <a:stretch>
            <a:fillRect/>
          </a:stretch>
        </p:blipFill>
        <p:spPr>
          <a:xfrm>
            <a:off x="292154" y="5340350"/>
            <a:ext cx="10010775" cy="781050"/>
          </a:xfrm>
          <a:prstGeom prst="rect">
            <a:avLst/>
          </a:prstGeom>
        </p:spPr>
      </p:pic>
      <p:pic>
        <p:nvPicPr>
          <p:cNvPr id="10" name="Picture 9">
            <a:extLst>
              <a:ext uri="{FF2B5EF4-FFF2-40B4-BE49-F238E27FC236}">
                <a16:creationId xmlns:a16="http://schemas.microsoft.com/office/drawing/2014/main" id="{A293F5DD-06AD-BD3E-45F9-C818B51A8EB2}"/>
              </a:ext>
            </a:extLst>
          </p:cNvPr>
          <p:cNvPicPr>
            <a:picLocks noChangeAspect="1"/>
          </p:cNvPicPr>
          <p:nvPr/>
        </p:nvPicPr>
        <p:blipFill>
          <a:blip r:embed="rId5"/>
          <a:stretch>
            <a:fillRect/>
          </a:stretch>
        </p:blipFill>
        <p:spPr>
          <a:xfrm>
            <a:off x="275403" y="6121400"/>
            <a:ext cx="10801350" cy="600075"/>
          </a:xfrm>
          <a:prstGeom prst="rect">
            <a:avLst/>
          </a:prstGeom>
        </p:spPr>
      </p:pic>
      <p:pic>
        <p:nvPicPr>
          <p:cNvPr id="1029" name="Picture 5"/>
          <p:cNvPicPr>
            <a:picLocks noChangeAspect="1" noChangeArrowheads="1"/>
          </p:cNvPicPr>
          <p:nvPr/>
        </p:nvPicPr>
        <p:blipFill>
          <a:blip r:embed="rId6"/>
          <a:srcRect/>
          <a:stretch>
            <a:fillRect/>
          </a:stretch>
        </p:blipFill>
        <p:spPr bwMode="auto">
          <a:xfrm>
            <a:off x="659634" y="322726"/>
            <a:ext cx="3990975" cy="1495425"/>
          </a:xfrm>
          <a:prstGeom prst="rect">
            <a:avLst/>
          </a:prstGeom>
          <a:noFill/>
          <a:ln w="9525">
            <a:noFill/>
            <a:miter lim="800000"/>
            <a:headEnd/>
            <a:tailEnd/>
          </a:ln>
        </p:spPr>
      </p:pic>
      <p:pic>
        <p:nvPicPr>
          <p:cNvPr id="1030" name="Picture 6"/>
          <p:cNvPicPr>
            <a:picLocks noChangeAspect="1" noChangeArrowheads="1"/>
          </p:cNvPicPr>
          <p:nvPr/>
        </p:nvPicPr>
        <p:blipFill>
          <a:blip r:embed="rId7"/>
          <a:srcRect/>
          <a:stretch>
            <a:fillRect/>
          </a:stretch>
        </p:blipFill>
        <p:spPr bwMode="auto">
          <a:xfrm>
            <a:off x="504003" y="1976437"/>
            <a:ext cx="4543425" cy="1104900"/>
          </a:xfrm>
          <a:prstGeom prst="rect">
            <a:avLst/>
          </a:prstGeom>
          <a:noFill/>
          <a:ln w="9525">
            <a:noFill/>
            <a:miter lim="800000"/>
            <a:headEnd/>
            <a:tailEnd/>
          </a:ln>
        </p:spPr>
      </p:pic>
      <p:pic>
        <p:nvPicPr>
          <p:cNvPr id="3" name="Picture 2">
            <a:extLst>
              <a:ext uri="{FF2B5EF4-FFF2-40B4-BE49-F238E27FC236}">
                <a16:creationId xmlns:a16="http://schemas.microsoft.com/office/drawing/2014/main" id="{D5B55C9E-3B8A-2976-F556-B606AF8A44FD}"/>
              </a:ext>
            </a:extLst>
          </p:cNvPr>
          <p:cNvPicPr>
            <a:picLocks noChangeAspect="1"/>
          </p:cNvPicPr>
          <p:nvPr/>
        </p:nvPicPr>
        <p:blipFill>
          <a:blip r:embed="rId8"/>
          <a:stretch>
            <a:fillRect/>
          </a:stretch>
        </p:blipFill>
        <p:spPr>
          <a:xfrm>
            <a:off x="5047428" y="322726"/>
            <a:ext cx="1371600" cy="1123950"/>
          </a:xfrm>
          <a:prstGeom prst="rect">
            <a:avLst/>
          </a:prstGeom>
        </p:spPr>
      </p:pic>
      <p:pic>
        <p:nvPicPr>
          <p:cNvPr id="2050" name="Picture 2"/>
          <p:cNvPicPr>
            <a:picLocks noChangeAspect="1" noChangeArrowheads="1"/>
          </p:cNvPicPr>
          <p:nvPr/>
        </p:nvPicPr>
        <p:blipFill>
          <a:blip r:embed="rId9"/>
          <a:srcRect/>
          <a:stretch>
            <a:fillRect/>
          </a:stretch>
        </p:blipFill>
        <p:spPr bwMode="auto">
          <a:xfrm>
            <a:off x="6828603" y="322727"/>
            <a:ext cx="5254383" cy="40608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down)">
                                      <p:cBhvr>
                                        <p:cTn id="7" dur="580">
                                          <p:stCondLst>
                                            <p:cond delay="0"/>
                                          </p:stCondLst>
                                        </p:cTn>
                                        <p:tgtEl>
                                          <p:spTgt spid="1029"/>
                                        </p:tgtEl>
                                      </p:cBhvr>
                                    </p:animEffect>
                                    <p:anim calcmode="lin" valueType="num">
                                      <p:cBhvr>
                                        <p:cTn id="8" dur="1822"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9"/>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9"/>
                                        </p:tgtEl>
                                      </p:cBhvr>
                                      <p:to x="100000" y="60000"/>
                                    </p:animScale>
                                    <p:animScale>
                                      <p:cBhvr>
                                        <p:cTn id="14" dur="166" decel="50000">
                                          <p:stCondLst>
                                            <p:cond delay="676"/>
                                          </p:stCondLst>
                                        </p:cTn>
                                        <p:tgtEl>
                                          <p:spTgt spid="1029"/>
                                        </p:tgtEl>
                                      </p:cBhvr>
                                      <p:to x="100000" y="100000"/>
                                    </p:animScale>
                                    <p:animScale>
                                      <p:cBhvr>
                                        <p:cTn id="15" dur="26">
                                          <p:stCondLst>
                                            <p:cond delay="1312"/>
                                          </p:stCondLst>
                                        </p:cTn>
                                        <p:tgtEl>
                                          <p:spTgt spid="1029"/>
                                        </p:tgtEl>
                                      </p:cBhvr>
                                      <p:to x="100000" y="80000"/>
                                    </p:animScale>
                                    <p:animScale>
                                      <p:cBhvr>
                                        <p:cTn id="16" dur="166" decel="50000">
                                          <p:stCondLst>
                                            <p:cond delay="1338"/>
                                          </p:stCondLst>
                                        </p:cTn>
                                        <p:tgtEl>
                                          <p:spTgt spid="1029"/>
                                        </p:tgtEl>
                                      </p:cBhvr>
                                      <p:to x="100000" y="100000"/>
                                    </p:animScale>
                                    <p:animScale>
                                      <p:cBhvr>
                                        <p:cTn id="17" dur="26">
                                          <p:stCondLst>
                                            <p:cond delay="1642"/>
                                          </p:stCondLst>
                                        </p:cTn>
                                        <p:tgtEl>
                                          <p:spTgt spid="1029"/>
                                        </p:tgtEl>
                                      </p:cBhvr>
                                      <p:to x="100000" y="90000"/>
                                    </p:animScale>
                                    <p:animScale>
                                      <p:cBhvr>
                                        <p:cTn id="18" dur="166" decel="50000">
                                          <p:stCondLst>
                                            <p:cond delay="1668"/>
                                          </p:stCondLst>
                                        </p:cTn>
                                        <p:tgtEl>
                                          <p:spTgt spid="1029"/>
                                        </p:tgtEl>
                                      </p:cBhvr>
                                      <p:to x="100000" y="100000"/>
                                    </p:animScale>
                                    <p:animScale>
                                      <p:cBhvr>
                                        <p:cTn id="19" dur="26">
                                          <p:stCondLst>
                                            <p:cond delay="1808"/>
                                          </p:stCondLst>
                                        </p:cTn>
                                        <p:tgtEl>
                                          <p:spTgt spid="1029"/>
                                        </p:tgtEl>
                                      </p:cBhvr>
                                      <p:to x="100000" y="95000"/>
                                    </p:animScale>
                                    <p:animScale>
                                      <p:cBhvr>
                                        <p:cTn id="20" dur="166" decel="50000">
                                          <p:stCondLst>
                                            <p:cond delay="1834"/>
                                          </p:stCondLst>
                                        </p:cTn>
                                        <p:tgtEl>
                                          <p:spTgt spid="102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 calcmode="lin" valueType="num">
                                      <p:cBhvr>
                                        <p:cTn id="27" dur="500" fill="hold"/>
                                        <p:tgtEl>
                                          <p:spTgt spid="2050"/>
                                        </p:tgtEl>
                                        <p:attrNameLst>
                                          <p:attrName>style.rotation</p:attrName>
                                        </p:attrNameLst>
                                      </p:cBhvr>
                                      <p:tavLst>
                                        <p:tav tm="0">
                                          <p:val>
                                            <p:fltVal val="360"/>
                                          </p:val>
                                        </p:tav>
                                        <p:tav tm="100000">
                                          <p:val>
                                            <p:fltVal val="0"/>
                                          </p:val>
                                        </p:tav>
                                      </p:tavLst>
                                    </p:anim>
                                    <p:animEffect transition="in" filter="fade">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wipe(down)">
                                      <p:cBhvr>
                                        <p:cTn id="33" dur="580">
                                          <p:stCondLst>
                                            <p:cond delay="0"/>
                                          </p:stCondLst>
                                        </p:cTn>
                                        <p:tgtEl>
                                          <p:spTgt spid="1030"/>
                                        </p:tgtEl>
                                      </p:cBhvr>
                                    </p:animEffect>
                                    <p:anim calcmode="lin" valueType="num">
                                      <p:cBhvr>
                                        <p:cTn id="34"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30"/>
                                        </p:tgtEl>
                                      </p:cBhvr>
                                      <p:to x="100000" y="60000"/>
                                    </p:animScale>
                                    <p:animScale>
                                      <p:cBhvr>
                                        <p:cTn id="40" dur="166" decel="50000">
                                          <p:stCondLst>
                                            <p:cond delay="676"/>
                                          </p:stCondLst>
                                        </p:cTn>
                                        <p:tgtEl>
                                          <p:spTgt spid="1030"/>
                                        </p:tgtEl>
                                      </p:cBhvr>
                                      <p:to x="100000" y="100000"/>
                                    </p:animScale>
                                    <p:animScale>
                                      <p:cBhvr>
                                        <p:cTn id="41" dur="26">
                                          <p:stCondLst>
                                            <p:cond delay="1312"/>
                                          </p:stCondLst>
                                        </p:cTn>
                                        <p:tgtEl>
                                          <p:spTgt spid="1030"/>
                                        </p:tgtEl>
                                      </p:cBhvr>
                                      <p:to x="100000" y="80000"/>
                                    </p:animScale>
                                    <p:animScale>
                                      <p:cBhvr>
                                        <p:cTn id="42" dur="166" decel="50000">
                                          <p:stCondLst>
                                            <p:cond delay="1338"/>
                                          </p:stCondLst>
                                        </p:cTn>
                                        <p:tgtEl>
                                          <p:spTgt spid="1030"/>
                                        </p:tgtEl>
                                      </p:cBhvr>
                                      <p:to x="100000" y="100000"/>
                                    </p:animScale>
                                    <p:animScale>
                                      <p:cBhvr>
                                        <p:cTn id="43" dur="26">
                                          <p:stCondLst>
                                            <p:cond delay="1642"/>
                                          </p:stCondLst>
                                        </p:cTn>
                                        <p:tgtEl>
                                          <p:spTgt spid="1030"/>
                                        </p:tgtEl>
                                      </p:cBhvr>
                                      <p:to x="100000" y="90000"/>
                                    </p:animScale>
                                    <p:animScale>
                                      <p:cBhvr>
                                        <p:cTn id="44" dur="166" decel="50000">
                                          <p:stCondLst>
                                            <p:cond delay="1668"/>
                                          </p:stCondLst>
                                        </p:cTn>
                                        <p:tgtEl>
                                          <p:spTgt spid="1030"/>
                                        </p:tgtEl>
                                      </p:cBhvr>
                                      <p:to x="100000" y="100000"/>
                                    </p:animScale>
                                    <p:animScale>
                                      <p:cBhvr>
                                        <p:cTn id="45" dur="26">
                                          <p:stCondLst>
                                            <p:cond delay="1808"/>
                                          </p:stCondLst>
                                        </p:cTn>
                                        <p:tgtEl>
                                          <p:spTgt spid="1030"/>
                                        </p:tgtEl>
                                      </p:cBhvr>
                                      <p:to x="100000" y="95000"/>
                                    </p:animScale>
                                    <p:animScale>
                                      <p:cBhvr>
                                        <p:cTn id="46" dur="166" decel="50000">
                                          <p:stCondLst>
                                            <p:cond delay="1834"/>
                                          </p:stCondLst>
                                        </p:cTn>
                                        <p:tgtEl>
                                          <p:spTgt spid="103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down)">
                                      <p:cBhvr>
                                        <p:cTn id="51" dur="580">
                                          <p:stCondLst>
                                            <p:cond delay="0"/>
                                          </p:stCondLst>
                                        </p:cTn>
                                        <p:tgtEl>
                                          <p:spTgt spid="3"/>
                                        </p:tgtEl>
                                      </p:cBhvr>
                                    </p:animEffect>
                                    <p:anim calcmode="lin" valueType="num">
                                      <p:cBhvr>
                                        <p:cTn id="5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gtEl>
                                      </p:cBhvr>
                                      <p:to x="100000" y="60000"/>
                                    </p:animScale>
                                    <p:animScale>
                                      <p:cBhvr>
                                        <p:cTn id="58" dur="166" decel="50000">
                                          <p:stCondLst>
                                            <p:cond delay="676"/>
                                          </p:stCondLst>
                                        </p:cTn>
                                        <p:tgtEl>
                                          <p:spTgt spid="3"/>
                                        </p:tgtEl>
                                      </p:cBhvr>
                                      <p:to x="100000" y="100000"/>
                                    </p:animScale>
                                    <p:animScale>
                                      <p:cBhvr>
                                        <p:cTn id="59" dur="26">
                                          <p:stCondLst>
                                            <p:cond delay="1312"/>
                                          </p:stCondLst>
                                        </p:cTn>
                                        <p:tgtEl>
                                          <p:spTgt spid="3"/>
                                        </p:tgtEl>
                                      </p:cBhvr>
                                      <p:to x="100000" y="80000"/>
                                    </p:animScale>
                                    <p:animScale>
                                      <p:cBhvr>
                                        <p:cTn id="60" dur="166" decel="50000">
                                          <p:stCondLst>
                                            <p:cond delay="1338"/>
                                          </p:stCondLst>
                                        </p:cTn>
                                        <p:tgtEl>
                                          <p:spTgt spid="3"/>
                                        </p:tgtEl>
                                      </p:cBhvr>
                                      <p:to x="100000" y="100000"/>
                                    </p:animScale>
                                    <p:animScale>
                                      <p:cBhvr>
                                        <p:cTn id="61" dur="26">
                                          <p:stCondLst>
                                            <p:cond delay="1642"/>
                                          </p:stCondLst>
                                        </p:cTn>
                                        <p:tgtEl>
                                          <p:spTgt spid="3"/>
                                        </p:tgtEl>
                                      </p:cBhvr>
                                      <p:to x="100000" y="90000"/>
                                    </p:animScale>
                                    <p:animScale>
                                      <p:cBhvr>
                                        <p:cTn id="62" dur="166" decel="50000">
                                          <p:stCondLst>
                                            <p:cond delay="1668"/>
                                          </p:stCondLst>
                                        </p:cTn>
                                        <p:tgtEl>
                                          <p:spTgt spid="3"/>
                                        </p:tgtEl>
                                      </p:cBhvr>
                                      <p:to x="100000" y="100000"/>
                                    </p:animScale>
                                    <p:animScale>
                                      <p:cBhvr>
                                        <p:cTn id="63" dur="26">
                                          <p:stCondLst>
                                            <p:cond delay="1808"/>
                                          </p:stCondLst>
                                        </p:cTn>
                                        <p:tgtEl>
                                          <p:spTgt spid="3"/>
                                        </p:tgtEl>
                                      </p:cBhvr>
                                      <p:to x="100000" y="95000"/>
                                    </p:animScale>
                                    <p:animScale>
                                      <p:cBhvr>
                                        <p:cTn id="64" dur="166" decel="50000">
                                          <p:stCondLst>
                                            <p:cond delay="1834"/>
                                          </p:stCondLst>
                                        </p:cTn>
                                        <p:tgtEl>
                                          <p:spTgt spid="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80">
                                          <p:stCondLst>
                                            <p:cond delay="0"/>
                                          </p:stCondLst>
                                        </p:cTn>
                                        <p:tgtEl>
                                          <p:spTgt spid="5"/>
                                        </p:tgtEl>
                                      </p:cBhvr>
                                    </p:animEffect>
                                    <p:anim calcmode="lin" valueType="num">
                                      <p:cBhvr>
                                        <p:cTn id="7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5" dur="26">
                                          <p:stCondLst>
                                            <p:cond delay="650"/>
                                          </p:stCondLst>
                                        </p:cTn>
                                        <p:tgtEl>
                                          <p:spTgt spid="5"/>
                                        </p:tgtEl>
                                      </p:cBhvr>
                                      <p:to x="100000" y="60000"/>
                                    </p:animScale>
                                    <p:animScale>
                                      <p:cBhvr>
                                        <p:cTn id="76" dur="166" decel="50000">
                                          <p:stCondLst>
                                            <p:cond delay="676"/>
                                          </p:stCondLst>
                                        </p:cTn>
                                        <p:tgtEl>
                                          <p:spTgt spid="5"/>
                                        </p:tgtEl>
                                      </p:cBhvr>
                                      <p:to x="100000" y="100000"/>
                                    </p:animScale>
                                    <p:animScale>
                                      <p:cBhvr>
                                        <p:cTn id="77" dur="26">
                                          <p:stCondLst>
                                            <p:cond delay="1312"/>
                                          </p:stCondLst>
                                        </p:cTn>
                                        <p:tgtEl>
                                          <p:spTgt spid="5"/>
                                        </p:tgtEl>
                                      </p:cBhvr>
                                      <p:to x="100000" y="80000"/>
                                    </p:animScale>
                                    <p:animScale>
                                      <p:cBhvr>
                                        <p:cTn id="78" dur="166" decel="50000">
                                          <p:stCondLst>
                                            <p:cond delay="1338"/>
                                          </p:stCondLst>
                                        </p:cTn>
                                        <p:tgtEl>
                                          <p:spTgt spid="5"/>
                                        </p:tgtEl>
                                      </p:cBhvr>
                                      <p:to x="100000" y="100000"/>
                                    </p:animScale>
                                    <p:animScale>
                                      <p:cBhvr>
                                        <p:cTn id="79" dur="26">
                                          <p:stCondLst>
                                            <p:cond delay="1642"/>
                                          </p:stCondLst>
                                        </p:cTn>
                                        <p:tgtEl>
                                          <p:spTgt spid="5"/>
                                        </p:tgtEl>
                                      </p:cBhvr>
                                      <p:to x="100000" y="90000"/>
                                    </p:animScale>
                                    <p:animScale>
                                      <p:cBhvr>
                                        <p:cTn id="80" dur="166" decel="50000">
                                          <p:stCondLst>
                                            <p:cond delay="1668"/>
                                          </p:stCondLst>
                                        </p:cTn>
                                        <p:tgtEl>
                                          <p:spTgt spid="5"/>
                                        </p:tgtEl>
                                      </p:cBhvr>
                                      <p:to x="100000" y="100000"/>
                                    </p:animScale>
                                    <p:animScale>
                                      <p:cBhvr>
                                        <p:cTn id="81" dur="26">
                                          <p:stCondLst>
                                            <p:cond delay="1808"/>
                                          </p:stCondLst>
                                        </p:cTn>
                                        <p:tgtEl>
                                          <p:spTgt spid="5"/>
                                        </p:tgtEl>
                                      </p:cBhvr>
                                      <p:to x="100000" y="95000"/>
                                    </p:animScale>
                                    <p:animScale>
                                      <p:cBhvr>
                                        <p:cTn id="82" dur="166" decel="50000">
                                          <p:stCondLst>
                                            <p:cond delay="1834"/>
                                          </p:stCondLst>
                                        </p:cTn>
                                        <p:tgtEl>
                                          <p:spTgt spid="5"/>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p:cTn id="87" dur="500" fill="hold"/>
                                        <p:tgtEl>
                                          <p:spTgt spid="6"/>
                                        </p:tgtEl>
                                        <p:attrNameLst>
                                          <p:attrName>ppt_w</p:attrName>
                                        </p:attrNameLst>
                                      </p:cBhvr>
                                      <p:tavLst>
                                        <p:tav tm="0">
                                          <p:val>
                                            <p:fltVal val="0"/>
                                          </p:val>
                                        </p:tav>
                                        <p:tav tm="100000">
                                          <p:val>
                                            <p:strVal val="#ppt_w"/>
                                          </p:val>
                                        </p:tav>
                                      </p:tavLst>
                                    </p:anim>
                                    <p:anim calcmode="lin" valueType="num">
                                      <p:cBhvr>
                                        <p:cTn id="88" dur="500" fill="hold"/>
                                        <p:tgtEl>
                                          <p:spTgt spid="6"/>
                                        </p:tgtEl>
                                        <p:attrNameLst>
                                          <p:attrName>ppt_h</p:attrName>
                                        </p:attrNameLst>
                                      </p:cBhvr>
                                      <p:tavLst>
                                        <p:tav tm="0">
                                          <p:val>
                                            <p:fltVal val="0"/>
                                          </p:val>
                                        </p:tav>
                                        <p:tav tm="100000">
                                          <p:val>
                                            <p:strVal val="#ppt_h"/>
                                          </p:val>
                                        </p:tav>
                                      </p:tavLst>
                                    </p:anim>
                                    <p:anim calcmode="lin" valueType="num">
                                      <p:cBhvr>
                                        <p:cTn id="89" dur="500" fill="hold"/>
                                        <p:tgtEl>
                                          <p:spTgt spid="6"/>
                                        </p:tgtEl>
                                        <p:attrNameLst>
                                          <p:attrName>style.rotation</p:attrName>
                                        </p:attrNameLst>
                                      </p:cBhvr>
                                      <p:tavLst>
                                        <p:tav tm="0">
                                          <p:val>
                                            <p:fltVal val="360"/>
                                          </p:val>
                                        </p:tav>
                                        <p:tav tm="100000">
                                          <p:val>
                                            <p:fltVal val="0"/>
                                          </p:val>
                                        </p:tav>
                                      </p:tavLst>
                                    </p:anim>
                                    <p:animEffect transition="in" filter="fade">
                                      <p:cBhvr>
                                        <p:cTn id="90" dur="500"/>
                                        <p:tgtEl>
                                          <p:spTgt spid="6"/>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1"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additive="base">
                                        <p:cTn id="95" dur="500" fill="hold"/>
                                        <p:tgtEl>
                                          <p:spTgt spid="9"/>
                                        </p:tgtEl>
                                        <p:attrNameLst>
                                          <p:attrName>ppt_x</p:attrName>
                                        </p:attrNameLst>
                                      </p:cBhvr>
                                      <p:tavLst>
                                        <p:tav tm="0">
                                          <p:val>
                                            <p:strVal val="#ppt_x"/>
                                          </p:val>
                                        </p:tav>
                                        <p:tav tm="100000">
                                          <p:val>
                                            <p:strVal val="#ppt_x"/>
                                          </p:val>
                                        </p:tav>
                                      </p:tavLst>
                                    </p:anim>
                                    <p:anim calcmode="lin" valueType="num">
                                      <p:cBhvr additive="base">
                                        <p:cTn id="9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84A340-BDA9-E55B-2B73-387A9E6FD5CD}"/>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4" name="TextBox 3"/>
          <p:cNvSpPr txBox="1"/>
          <p:nvPr/>
        </p:nvSpPr>
        <p:spPr>
          <a:xfrm>
            <a:off x="838200" y="258184"/>
            <a:ext cx="10382026" cy="646331"/>
          </a:xfrm>
          <a:prstGeom prst="rect">
            <a:avLst/>
          </a:prstGeom>
          <a:noFill/>
        </p:spPr>
        <p:txBody>
          <a:bodyPr wrap="square" rtlCol="0">
            <a:spAutoFit/>
          </a:bodyPr>
          <a:lstStyle/>
          <a:p>
            <a:pPr algn="ctr"/>
            <a:r>
              <a:rPr lang="en-CA" sz="3600" b="1" dirty="0">
                <a:solidFill>
                  <a:srgbClr val="FF0000"/>
                </a:solidFill>
              </a:rPr>
              <a:t>Need of Randomized Response Techniques</a:t>
            </a:r>
            <a:endParaRPr lang="en-US" sz="3600" dirty="0">
              <a:solidFill>
                <a:srgbClr val="FF0000"/>
              </a:solidFill>
            </a:endParaRPr>
          </a:p>
        </p:txBody>
      </p:sp>
      <p:pic>
        <p:nvPicPr>
          <p:cNvPr id="8" name="Picture 7">
            <a:extLst>
              <a:ext uri="{FF2B5EF4-FFF2-40B4-BE49-F238E27FC236}">
                <a16:creationId xmlns:a16="http://schemas.microsoft.com/office/drawing/2014/main" id="{4DB27BF6-A587-E34C-7480-230B1F6FE203}"/>
              </a:ext>
            </a:extLst>
          </p:cNvPr>
          <p:cNvPicPr>
            <a:picLocks noChangeAspect="1" noChangeArrowheads="1"/>
          </p:cNvPicPr>
          <p:nvPr/>
        </p:nvPicPr>
        <p:blipFill>
          <a:blip r:embed="rId2" cstate="print"/>
          <a:srcRect/>
          <a:stretch>
            <a:fillRect/>
          </a:stretch>
        </p:blipFill>
        <p:spPr bwMode="auto">
          <a:xfrm>
            <a:off x="693682" y="1143000"/>
            <a:ext cx="2438400" cy="1524000"/>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4DE4F840-8E75-09D2-88C9-DA6216A1DC43}"/>
              </a:ext>
            </a:extLst>
          </p:cNvPr>
          <p:cNvSpPr txBox="1"/>
          <p:nvPr/>
        </p:nvSpPr>
        <p:spPr>
          <a:xfrm>
            <a:off x="693682" y="2868432"/>
            <a:ext cx="2511973" cy="369332"/>
          </a:xfrm>
          <a:prstGeom prst="rect">
            <a:avLst/>
          </a:prstGeom>
          <a:noFill/>
        </p:spPr>
        <p:txBody>
          <a:bodyPr wrap="square" rtlCol="0">
            <a:spAutoFit/>
          </a:bodyPr>
          <a:lstStyle/>
          <a:p>
            <a:pPr algn="ctr"/>
            <a:r>
              <a:rPr lang="en-US" b="1" dirty="0"/>
              <a:t>DAILY NEWS</a:t>
            </a:r>
          </a:p>
        </p:txBody>
      </p:sp>
      <p:pic>
        <p:nvPicPr>
          <p:cNvPr id="10" name="Picture 9">
            <a:extLst>
              <a:ext uri="{FF2B5EF4-FFF2-40B4-BE49-F238E27FC236}">
                <a16:creationId xmlns:a16="http://schemas.microsoft.com/office/drawing/2014/main" id="{2D001540-6390-519C-234A-515CF3675B2E}"/>
              </a:ext>
            </a:extLst>
          </p:cNvPr>
          <p:cNvPicPr>
            <a:picLocks noChangeAspect="1" noChangeArrowheads="1"/>
          </p:cNvPicPr>
          <p:nvPr/>
        </p:nvPicPr>
        <p:blipFill>
          <a:blip r:embed="rId3" cstate="print"/>
          <a:srcRect/>
          <a:stretch>
            <a:fillRect/>
          </a:stretch>
        </p:blipFill>
        <p:spPr bwMode="auto">
          <a:xfrm>
            <a:off x="3591910" y="1143000"/>
            <a:ext cx="1752600" cy="1524000"/>
          </a:xfrm>
          <a:prstGeom prst="rect">
            <a:avLst/>
          </a:prstGeom>
          <a:noFill/>
          <a:ln w="9525">
            <a:noFill/>
            <a:miter lim="800000"/>
            <a:headEnd/>
            <a:tailEnd/>
          </a:ln>
          <a:effectLst/>
        </p:spPr>
      </p:pic>
      <p:sp>
        <p:nvSpPr>
          <p:cNvPr id="11" name="TextBox 9">
            <a:extLst>
              <a:ext uri="{FF2B5EF4-FFF2-40B4-BE49-F238E27FC236}">
                <a16:creationId xmlns:a16="http://schemas.microsoft.com/office/drawing/2014/main" id="{CB38820B-73E3-8B66-E481-1715A6A30386}"/>
              </a:ext>
            </a:extLst>
          </p:cNvPr>
          <p:cNvSpPr txBox="1"/>
          <p:nvPr/>
        </p:nvSpPr>
        <p:spPr>
          <a:xfrm>
            <a:off x="3581400" y="2868432"/>
            <a:ext cx="1600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DRUGS</a:t>
            </a:r>
          </a:p>
        </p:txBody>
      </p:sp>
      <p:pic>
        <p:nvPicPr>
          <p:cNvPr id="12" name="Picture 11">
            <a:extLst>
              <a:ext uri="{FF2B5EF4-FFF2-40B4-BE49-F238E27FC236}">
                <a16:creationId xmlns:a16="http://schemas.microsoft.com/office/drawing/2014/main" id="{69F7E6E3-1998-D31E-F028-101B12864489}"/>
              </a:ext>
            </a:extLst>
          </p:cNvPr>
          <p:cNvPicPr>
            <a:picLocks noChangeAspect="1" noChangeArrowheads="1"/>
          </p:cNvPicPr>
          <p:nvPr/>
        </p:nvPicPr>
        <p:blipFill>
          <a:blip r:embed="rId4" cstate="print"/>
          <a:srcRect/>
          <a:stretch>
            <a:fillRect/>
          </a:stretch>
        </p:blipFill>
        <p:spPr bwMode="auto">
          <a:xfrm>
            <a:off x="6009292" y="1166648"/>
            <a:ext cx="1676400" cy="1524001"/>
          </a:xfrm>
          <a:prstGeom prst="rect">
            <a:avLst/>
          </a:prstGeom>
          <a:noFill/>
          <a:ln w="9525">
            <a:noFill/>
            <a:miter lim="800000"/>
            <a:headEnd/>
            <a:tailEnd/>
          </a:ln>
          <a:effectLst/>
        </p:spPr>
      </p:pic>
      <p:sp>
        <p:nvSpPr>
          <p:cNvPr id="13" name="TextBox 11">
            <a:extLst>
              <a:ext uri="{FF2B5EF4-FFF2-40B4-BE49-F238E27FC236}">
                <a16:creationId xmlns:a16="http://schemas.microsoft.com/office/drawing/2014/main" id="{CABEB063-E752-2915-C77A-EB20B8530E9F}"/>
              </a:ext>
            </a:extLst>
          </p:cNvPr>
          <p:cNvSpPr txBox="1"/>
          <p:nvPr/>
        </p:nvSpPr>
        <p:spPr>
          <a:xfrm>
            <a:off x="6029213" y="2856764"/>
            <a:ext cx="15240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AIDS</a:t>
            </a:r>
          </a:p>
        </p:txBody>
      </p:sp>
      <p:pic>
        <p:nvPicPr>
          <p:cNvPr id="14" name="Picture 13">
            <a:extLst>
              <a:ext uri="{FF2B5EF4-FFF2-40B4-BE49-F238E27FC236}">
                <a16:creationId xmlns:a16="http://schemas.microsoft.com/office/drawing/2014/main" id="{3CEF88FF-6DA7-717A-2B3C-EEB604739245}"/>
              </a:ext>
            </a:extLst>
          </p:cNvPr>
          <p:cNvPicPr>
            <a:picLocks noChangeAspect="1" noChangeArrowheads="1"/>
          </p:cNvPicPr>
          <p:nvPr/>
        </p:nvPicPr>
        <p:blipFill>
          <a:blip r:embed="rId5" cstate="print"/>
          <a:srcRect/>
          <a:stretch>
            <a:fillRect/>
          </a:stretch>
        </p:blipFill>
        <p:spPr bwMode="auto">
          <a:xfrm>
            <a:off x="8480042" y="1143000"/>
            <a:ext cx="1895475" cy="1447800"/>
          </a:xfrm>
          <a:prstGeom prst="rect">
            <a:avLst/>
          </a:prstGeom>
          <a:noFill/>
          <a:ln w="9525">
            <a:noFill/>
            <a:miter lim="800000"/>
            <a:headEnd/>
            <a:tailEnd/>
          </a:ln>
          <a:effectLst/>
        </p:spPr>
      </p:pic>
      <p:sp>
        <p:nvSpPr>
          <p:cNvPr id="15" name="TextBox 13">
            <a:extLst>
              <a:ext uri="{FF2B5EF4-FFF2-40B4-BE49-F238E27FC236}">
                <a16:creationId xmlns:a16="http://schemas.microsoft.com/office/drawing/2014/main" id="{F2C30481-D49A-B655-02FD-1FB953C19E6C}"/>
              </a:ext>
            </a:extLst>
          </p:cNvPr>
          <p:cNvSpPr txBox="1"/>
          <p:nvPr/>
        </p:nvSpPr>
        <p:spPr>
          <a:xfrm>
            <a:off x="8627679" y="2829285"/>
            <a:ext cx="1600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ALCOHOL</a:t>
            </a:r>
          </a:p>
        </p:txBody>
      </p:sp>
      <p:pic>
        <p:nvPicPr>
          <p:cNvPr id="16" name="Picture 15">
            <a:extLst>
              <a:ext uri="{FF2B5EF4-FFF2-40B4-BE49-F238E27FC236}">
                <a16:creationId xmlns:a16="http://schemas.microsoft.com/office/drawing/2014/main" id="{656EC43D-A90D-2065-9717-DEC70B2CEDA5}"/>
              </a:ext>
            </a:extLst>
          </p:cNvPr>
          <p:cNvPicPr>
            <a:picLocks noChangeAspect="1" noChangeArrowheads="1"/>
          </p:cNvPicPr>
          <p:nvPr/>
        </p:nvPicPr>
        <p:blipFill>
          <a:blip r:embed="rId6" cstate="print"/>
          <a:srcRect/>
          <a:stretch>
            <a:fillRect/>
          </a:stretch>
        </p:blipFill>
        <p:spPr bwMode="auto">
          <a:xfrm>
            <a:off x="936569" y="3646913"/>
            <a:ext cx="1952625" cy="2300288"/>
          </a:xfrm>
          <a:prstGeom prst="rect">
            <a:avLst/>
          </a:prstGeom>
          <a:noFill/>
          <a:ln w="9525">
            <a:noFill/>
            <a:miter lim="800000"/>
            <a:headEnd/>
            <a:tailEnd/>
          </a:ln>
          <a:effectLst/>
        </p:spPr>
      </p:pic>
      <p:sp>
        <p:nvSpPr>
          <p:cNvPr id="17" name="TextBox 15">
            <a:extLst>
              <a:ext uri="{FF2B5EF4-FFF2-40B4-BE49-F238E27FC236}">
                <a16:creationId xmlns:a16="http://schemas.microsoft.com/office/drawing/2014/main" id="{99FB66EC-11F4-FF13-B770-435BEE4D2FD4}"/>
              </a:ext>
            </a:extLst>
          </p:cNvPr>
          <p:cNvSpPr txBox="1"/>
          <p:nvPr/>
        </p:nvSpPr>
        <p:spPr>
          <a:xfrm>
            <a:off x="927589" y="5995636"/>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CRISES</a:t>
            </a:r>
          </a:p>
        </p:txBody>
      </p:sp>
      <p:pic>
        <p:nvPicPr>
          <p:cNvPr id="18" name="Picture 17">
            <a:extLst>
              <a:ext uri="{FF2B5EF4-FFF2-40B4-BE49-F238E27FC236}">
                <a16:creationId xmlns:a16="http://schemas.microsoft.com/office/drawing/2014/main" id="{9EC45B33-85C1-95A6-682D-C0ED0EE8066B}"/>
              </a:ext>
            </a:extLst>
          </p:cNvPr>
          <p:cNvPicPr>
            <a:picLocks noChangeAspect="1" noChangeArrowheads="1"/>
          </p:cNvPicPr>
          <p:nvPr/>
        </p:nvPicPr>
        <p:blipFill>
          <a:blip r:embed="rId7" cstate="print"/>
          <a:srcRect/>
          <a:stretch>
            <a:fillRect/>
          </a:stretch>
        </p:blipFill>
        <p:spPr bwMode="auto">
          <a:xfrm>
            <a:off x="3771900" y="3661201"/>
            <a:ext cx="2819400" cy="2286000"/>
          </a:xfrm>
          <a:prstGeom prst="rect">
            <a:avLst/>
          </a:prstGeom>
          <a:noFill/>
          <a:ln w="9525">
            <a:noFill/>
            <a:miter lim="800000"/>
            <a:headEnd/>
            <a:tailEnd/>
          </a:ln>
          <a:effectLst/>
        </p:spPr>
      </p:pic>
      <p:sp>
        <p:nvSpPr>
          <p:cNvPr id="19" name="TextBox 17">
            <a:extLst>
              <a:ext uri="{FF2B5EF4-FFF2-40B4-BE49-F238E27FC236}">
                <a16:creationId xmlns:a16="http://schemas.microsoft.com/office/drawing/2014/main" id="{8BBBA614-E5DF-9DED-5AF7-52BCA2A76D60}"/>
              </a:ext>
            </a:extLst>
          </p:cNvPr>
          <p:cNvSpPr txBox="1"/>
          <p:nvPr/>
        </p:nvSpPr>
        <p:spPr>
          <a:xfrm>
            <a:off x="3810000" y="6016656"/>
            <a:ext cx="2286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POLLUTION</a:t>
            </a:r>
          </a:p>
        </p:txBody>
      </p:sp>
      <p:pic>
        <p:nvPicPr>
          <p:cNvPr id="20" name="Picture 19">
            <a:extLst>
              <a:ext uri="{FF2B5EF4-FFF2-40B4-BE49-F238E27FC236}">
                <a16:creationId xmlns:a16="http://schemas.microsoft.com/office/drawing/2014/main" id="{57717B59-AD47-4177-91B4-077458F4BF4F}"/>
              </a:ext>
            </a:extLst>
          </p:cNvPr>
          <p:cNvPicPr>
            <a:picLocks noChangeAspect="1" noChangeArrowheads="1"/>
          </p:cNvPicPr>
          <p:nvPr/>
        </p:nvPicPr>
        <p:blipFill>
          <a:blip r:embed="rId8" cstate="print"/>
          <a:srcRect/>
          <a:stretch>
            <a:fillRect/>
          </a:stretch>
        </p:blipFill>
        <p:spPr bwMode="auto">
          <a:xfrm>
            <a:off x="7685692" y="3709636"/>
            <a:ext cx="2895600" cy="2286000"/>
          </a:xfrm>
          <a:prstGeom prst="rect">
            <a:avLst/>
          </a:prstGeom>
          <a:noFill/>
          <a:ln w="9525">
            <a:noFill/>
            <a:miter lim="800000"/>
            <a:headEnd/>
            <a:tailEnd/>
          </a:ln>
          <a:effectLst/>
        </p:spPr>
      </p:pic>
      <p:sp>
        <p:nvSpPr>
          <p:cNvPr id="21" name="TextBox 20">
            <a:extLst>
              <a:ext uri="{FF2B5EF4-FFF2-40B4-BE49-F238E27FC236}">
                <a16:creationId xmlns:a16="http://schemas.microsoft.com/office/drawing/2014/main" id="{37015622-A7EF-A413-2051-34FA411EA5ED}"/>
              </a:ext>
            </a:extLst>
          </p:cNvPr>
          <p:cNvSpPr txBox="1"/>
          <p:nvPr/>
        </p:nvSpPr>
        <p:spPr>
          <a:xfrm>
            <a:off x="7914292" y="6016656"/>
            <a:ext cx="2667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INNOCENTS@JAILS</a:t>
            </a:r>
          </a:p>
        </p:txBody>
      </p:sp>
    </p:spTree>
    <p:extLst>
      <p:ext uri="{BB962C8B-B14F-4D97-AF65-F5344CB8AC3E}">
        <p14:creationId xmlns:p14="http://schemas.microsoft.com/office/powerpoint/2010/main" val="17282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style.rotation</p:attrName>
                                        </p:attrNameLst>
                                      </p:cBhvr>
                                      <p:tavLst>
                                        <p:tav tm="0">
                                          <p:val>
                                            <p:fltVal val="360"/>
                                          </p:val>
                                        </p:tav>
                                        <p:tav tm="100000">
                                          <p:val>
                                            <p:fltVal val="0"/>
                                          </p:val>
                                        </p:tav>
                                      </p:tavLst>
                                    </p:anim>
                                    <p:animEffect transition="in" filter="fade">
                                      <p:cBhvr>
                                        <p:cTn id="52" dur="500"/>
                                        <p:tgtEl>
                                          <p:spTgt spid="1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 calcmode="lin" valueType="num">
                                      <p:cBhvr>
                                        <p:cTn id="57" dur="500" fill="hold"/>
                                        <p:tgtEl>
                                          <p:spTgt spid="11"/>
                                        </p:tgtEl>
                                        <p:attrNameLst>
                                          <p:attrName>style.rotation</p:attrName>
                                        </p:attrNameLst>
                                      </p:cBhvr>
                                      <p:tavLst>
                                        <p:tav tm="0">
                                          <p:val>
                                            <p:fltVal val="360"/>
                                          </p:val>
                                        </p:tav>
                                        <p:tav tm="100000">
                                          <p:val>
                                            <p:fltVal val="0"/>
                                          </p:val>
                                        </p:tav>
                                      </p:tavLst>
                                    </p:anim>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580">
                                          <p:stCondLst>
                                            <p:cond delay="0"/>
                                          </p:stCondLst>
                                        </p:cTn>
                                        <p:tgtEl>
                                          <p:spTgt spid="12"/>
                                        </p:tgtEl>
                                      </p:cBhvr>
                                    </p:animEffect>
                                    <p:anim calcmode="lin" valueType="num">
                                      <p:cBhvr>
                                        <p:cTn id="6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9" dur="26">
                                          <p:stCondLst>
                                            <p:cond delay="650"/>
                                          </p:stCondLst>
                                        </p:cTn>
                                        <p:tgtEl>
                                          <p:spTgt spid="12"/>
                                        </p:tgtEl>
                                      </p:cBhvr>
                                      <p:to x="100000" y="60000"/>
                                    </p:animScale>
                                    <p:animScale>
                                      <p:cBhvr>
                                        <p:cTn id="70" dur="166" decel="50000">
                                          <p:stCondLst>
                                            <p:cond delay="676"/>
                                          </p:stCondLst>
                                        </p:cTn>
                                        <p:tgtEl>
                                          <p:spTgt spid="12"/>
                                        </p:tgtEl>
                                      </p:cBhvr>
                                      <p:to x="100000" y="100000"/>
                                    </p:animScale>
                                    <p:animScale>
                                      <p:cBhvr>
                                        <p:cTn id="71" dur="26">
                                          <p:stCondLst>
                                            <p:cond delay="1312"/>
                                          </p:stCondLst>
                                        </p:cTn>
                                        <p:tgtEl>
                                          <p:spTgt spid="12"/>
                                        </p:tgtEl>
                                      </p:cBhvr>
                                      <p:to x="100000" y="80000"/>
                                    </p:animScale>
                                    <p:animScale>
                                      <p:cBhvr>
                                        <p:cTn id="72" dur="166" decel="50000">
                                          <p:stCondLst>
                                            <p:cond delay="1338"/>
                                          </p:stCondLst>
                                        </p:cTn>
                                        <p:tgtEl>
                                          <p:spTgt spid="12"/>
                                        </p:tgtEl>
                                      </p:cBhvr>
                                      <p:to x="100000" y="100000"/>
                                    </p:animScale>
                                    <p:animScale>
                                      <p:cBhvr>
                                        <p:cTn id="73" dur="26">
                                          <p:stCondLst>
                                            <p:cond delay="1642"/>
                                          </p:stCondLst>
                                        </p:cTn>
                                        <p:tgtEl>
                                          <p:spTgt spid="12"/>
                                        </p:tgtEl>
                                      </p:cBhvr>
                                      <p:to x="100000" y="90000"/>
                                    </p:animScale>
                                    <p:animScale>
                                      <p:cBhvr>
                                        <p:cTn id="74" dur="166" decel="50000">
                                          <p:stCondLst>
                                            <p:cond delay="1668"/>
                                          </p:stCondLst>
                                        </p:cTn>
                                        <p:tgtEl>
                                          <p:spTgt spid="12"/>
                                        </p:tgtEl>
                                      </p:cBhvr>
                                      <p:to x="100000" y="100000"/>
                                    </p:animScale>
                                    <p:animScale>
                                      <p:cBhvr>
                                        <p:cTn id="75" dur="26">
                                          <p:stCondLst>
                                            <p:cond delay="1808"/>
                                          </p:stCondLst>
                                        </p:cTn>
                                        <p:tgtEl>
                                          <p:spTgt spid="12"/>
                                        </p:tgtEl>
                                      </p:cBhvr>
                                      <p:to x="100000" y="95000"/>
                                    </p:animScale>
                                    <p:animScale>
                                      <p:cBhvr>
                                        <p:cTn id="76" dur="166" decel="50000">
                                          <p:stCondLst>
                                            <p:cond delay="1834"/>
                                          </p:stCondLst>
                                        </p:cTn>
                                        <p:tgtEl>
                                          <p:spTgt spid="12"/>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down)">
                                      <p:cBhvr>
                                        <p:cTn id="79" dur="580">
                                          <p:stCondLst>
                                            <p:cond delay="0"/>
                                          </p:stCondLst>
                                        </p:cTn>
                                        <p:tgtEl>
                                          <p:spTgt spid="13"/>
                                        </p:tgtEl>
                                      </p:cBhvr>
                                    </p:animEffect>
                                    <p:anim calcmode="lin" valueType="num">
                                      <p:cBhvr>
                                        <p:cTn id="8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gtEl>
                                      </p:cBhvr>
                                      <p:to x="100000" y="60000"/>
                                    </p:animScale>
                                    <p:animScale>
                                      <p:cBhvr>
                                        <p:cTn id="86" dur="166" decel="50000">
                                          <p:stCondLst>
                                            <p:cond delay="676"/>
                                          </p:stCondLst>
                                        </p:cTn>
                                        <p:tgtEl>
                                          <p:spTgt spid="13"/>
                                        </p:tgtEl>
                                      </p:cBhvr>
                                      <p:to x="100000" y="100000"/>
                                    </p:animScale>
                                    <p:animScale>
                                      <p:cBhvr>
                                        <p:cTn id="87" dur="26">
                                          <p:stCondLst>
                                            <p:cond delay="1312"/>
                                          </p:stCondLst>
                                        </p:cTn>
                                        <p:tgtEl>
                                          <p:spTgt spid="13"/>
                                        </p:tgtEl>
                                      </p:cBhvr>
                                      <p:to x="100000" y="80000"/>
                                    </p:animScale>
                                    <p:animScale>
                                      <p:cBhvr>
                                        <p:cTn id="88" dur="166" decel="50000">
                                          <p:stCondLst>
                                            <p:cond delay="1338"/>
                                          </p:stCondLst>
                                        </p:cTn>
                                        <p:tgtEl>
                                          <p:spTgt spid="13"/>
                                        </p:tgtEl>
                                      </p:cBhvr>
                                      <p:to x="100000" y="100000"/>
                                    </p:animScale>
                                    <p:animScale>
                                      <p:cBhvr>
                                        <p:cTn id="89" dur="26">
                                          <p:stCondLst>
                                            <p:cond delay="1642"/>
                                          </p:stCondLst>
                                        </p:cTn>
                                        <p:tgtEl>
                                          <p:spTgt spid="13"/>
                                        </p:tgtEl>
                                      </p:cBhvr>
                                      <p:to x="100000" y="90000"/>
                                    </p:animScale>
                                    <p:animScale>
                                      <p:cBhvr>
                                        <p:cTn id="90" dur="166" decel="50000">
                                          <p:stCondLst>
                                            <p:cond delay="1668"/>
                                          </p:stCondLst>
                                        </p:cTn>
                                        <p:tgtEl>
                                          <p:spTgt spid="13"/>
                                        </p:tgtEl>
                                      </p:cBhvr>
                                      <p:to x="100000" y="100000"/>
                                    </p:animScale>
                                    <p:animScale>
                                      <p:cBhvr>
                                        <p:cTn id="91" dur="26">
                                          <p:stCondLst>
                                            <p:cond delay="1808"/>
                                          </p:stCondLst>
                                        </p:cTn>
                                        <p:tgtEl>
                                          <p:spTgt spid="13"/>
                                        </p:tgtEl>
                                      </p:cBhvr>
                                      <p:to x="100000" y="95000"/>
                                    </p:animScale>
                                    <p:animScale>
                                      <p:cBhvr>
                                        <p:cTn id="92" dur="166" decel="50000">
                                          <p:stCondLst>
                                            <p:cond delay="1834"/>
                                          </p:stCondLst>
                                        </p:cTn>
                                        <p:tgtEl>
                                          <p:spTgt spid="13"/>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par>
                                <p:cTn id="111" presetID="26" presetClass="entr" presetSubtype="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wipe(down)">
                                      <p:cBhvr>
                                        <p:cTn id="113" dur="580">
                                          <p:stCondLst>
                                            <p:cond delay="0"/>
                                          </p:stCondLst>
                                        </p:cTn>
                                        <p:tgtEl>
                                          <p:spTgt spid="15"/>
                                        </p:tgtEl>
                                      </p:cBhvr>
                                    </p:animEffect>
                                    <p:anim calcmode="lin" valueType="num">
                                      <p:cBhvr>
                                        <p:cTn id="1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9" dur="26">
                                          <p:stCondLst>
                                            <p:cond delay="650"/>
                                          </p:stCondLst>
                                        </p:cTn>
                                        <p:tgtEl>
                                          <p:spTgt spid="15"/>
                                        </p:tgtEl>
                                      </p:cBhvr>
                                      <p:to x="100000" y="60000"/>
                                    </p:animScale>
                                    <p:animScale>
                                      <p:cBhvr>
                                        <p:cTn id="120" dur="166" decel="50000">
                                          <p:stCondLst>
                                            <p:cond delay="676"/>
                                          </p:stCondLst>
                                        </p:cTn>
                                        <p:tgtEl>
                                          <p:spTgt spid="15"/>
                                        </p:tgtEl>
                                      </p:cBhvr>
                                      <p:to x="100000" y="100000"/>
                                    </p:animScale>
                                    <p:animScale>
                                      <p:cBhvr>
                                        <p:cTn id="121" dur="26">
                                          <p:stCondLst>
                                            <p:cond delay="1312"/>
                                          </p:stCondLst>
                                        </p:cTn>
                                        <p:tgtEl>
                                          <p:spTgt spid="15"/>
                                        </p:tgtEl>
                                      </p:cBhvr>
                                      <p:to x="100000" y="80000"/>
                                    </p:animScale>
                                    <p:animScale>
                                      <p:cBhvr>
                                        <p:cTn id="122" dur="166" decel="50000">
                                          <p:stCondLst>
                                            <p:cond delay="1338"/>
                                          </p:stCondLst>
                                        </p:cTn>
                                        <p:tgtEl>
                                          <p:spTgt spid="15"/>
                                        </p:tgtEl>
                                      </p:cBhvr>
                                      <p:to x="100000" y="100000"/>
                                    </p:animScale>
                                    <p:animScale>
                                      <p:cBhvr>
                                        <p:cTn id="123" dur="26">
                                          <p:stCondLst>
                                            <p:cond delay="1642"/>
                                          </p:stCondLst>
                                        </p:cTn>
                                        <p:tgtEl>
                                          <p:spTgt spid="15"/>
                                        </p:tgtEl>
                                      </p:cBhvr>
                                      <p:to x="100000" y="90000"/>
                                    </p:animScale>
                                    <p:animScale>
                                      <p:cBhvr>
                                        <p:cTn id="124" dur="166" decel="50000">
                                          <p:stCondLst>
                                            <p:cond delay="1668"/>
                                          </p:stCondLst>
                                        </p:cTn>
                                        <p:tgtEl>
                                          <p:spTgt spid="15"/>
                                        </p:tgtEl>
                                      </p:cBhvr>
                                      <p:to x="100000" y="100000"/>
                                    </p:animScale>
                                    <p:animScale>
                                      <p:cBhvr>
                                        <p:cTn id="125" dur="26">
                                          <p:stCondLst>
                                            <p:cond delay="1808"/>
                                          </p:stCondLst>
                                        </p:cTn>
                                        <p:tgtEl>
                                          <p:spTgt spid="15"/>
                                        </p:tgtEl>
                                      </p:cBhvr>
                                      <p:to x="100000" y="95000"/>
                                    </p:animScale>
                                    <p:animScale>
                                      <p:cBhvr>
                                        <p:cTn id="126" dur="166" decel="50000">
                                          <p:stCondLst>
                                            <p:cond delay="1834"/>
                                          </p:stCondLst>
                                        </p:cTn>
                                        <p:tgtEl>
                                          <p:spTgt spid="15"/>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nodeType="click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p:cTn id="131" dur="500" fill="hold"/>
                                        <p:tgtEl>
                                          <p:spTgt spid="16"/>
                                        </p:tgtEl>
                                        <p:attrNameLst>
                                          <p:attrName>ppt_w</p:attrName>
                                        </p:attrNameLst>
                                      </p:cBhvr>
                                      <p:tavLst>
                                        <p:tav tm="0">
                                          <p:val>
                                            <p:fltVal val="0"/>
                                          </p:val>
                                        </p:tav>
                                        <p:tav tm="100000">
                                          <p:val>
                                            <p:strVal val="#ppt_w"/>
                                          </p:val>
                                        </p:tav>
                                      </p:tavLst>
                                    </p:anim>
                                    <p:anim calcmode="lin" valueType="num">
                                      <p:cBhvr>
                                        <p:cTn id="132" dur="500" fill="hold"/>
                                        <p:tgtEl>
                                          <p:spTgt spid="16"/>
                                        </p:tgtEl>
                                        <p:attrNameLst>
                                          <p:attrName>ppt_h</p:attrName>
                                        </p:attrNameLst>
                                      </p:cBhvr>
                                      <p:tavLst>
                                        <p:tav tm="0">
                                          <p:val>
                                            <p:fltVal val="0"/>
                                          </p:val>
                                        </p:tav>
                                        <p:tav tm="100000">
                                          <p:val>
                                            <p:strVal val="#ppt_h"/>
                                          </p:val>
                                        </p:tav>
                                      </p:tavLst>
                                    </p:anim>
                                    <p:anim calcmode="lin" valueType="num">
                                      <p:cBhvr>
                                        <p:cTn id="133" dur="500" fill="hold"/>
                                        <p:tgtEl>
                                          <p:spTgt spid="16"/>
                                        </p:tgtEl>
                                        <p:attrNameLst>
                                          <p:attrName>style.rotation</p:attrName>
                                        </p:attrNameLst>
                                      </p:cBhvr>
                                      <p:tavLst>
                                        <p:tav tm="0">
                                          <p:val>
                                            <p:fltVal val="360"/>
                                          </p:val>
                                        </p:tav>
                                        <p:tav tm="100000">
                                          <p:val>
                                            <p:fltVal val="0"/>
                                          </p:val>
                                        </p:tav>
                                      </p:tavLst>
                                    </p:anim>
                                    <p:animEffect transition="in" filter="fade">
                                      <p:cBhvr>
                                        <p:cTn id="134" dur="500"/>
                                        <p:tgtEl>
                                          <p:spTgt spid="16"/>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 calcmode="lin" valueType="num">
                                      <p:cBhvr>
                                        <p:cTn id="139" dur="500" fill="hold"/>
                                        <p:tgtEl>
                                          <p:spTgt spid="17"/>
                                        </p:tgtEl>
                                        <p:attrNameLst>
                                          <p:attrName>style.rotation</p:attrName>
                                        </p:attrNameLst>
                                      </p:cBhvr>
                                      <p:tavLst>
                                        <p:tav tm="0">
                                          <p:val>
                                            <p:fltVal val="360"/>
                                          </p:val>
                                        </p:tav>
                                        <p:tav tm="100000">
                                          <p:val>
                                            <p:fltVal val="0"/>
                                          </p:val>
                                        </p:tav>
                                      </p:tavLst>
                                    </p:anim>
                                    <p:animEffect transition="in" filter="fade">
                                      <p:cBhvr>
                                        <p:cTn id="140" dur="500"/>
                                        <p:tgtEl>
                                          <p:spTgt spid="17"/>
                                        </p:tgtEl>
                                      </p:cBhvr>
                                    </p:animEffec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additive="base">
                                        <p:cTn id="145" dur="500" fill="hold"/>
                                        <p:tgtEl>
                                          <p:spTgt spid="18"/>
                                        </p:tgtEl>
                                        <p:attrNameLst>
                                          <p:attrName>ppt_x</p:attrName>
                                        </p:attrNameLst>
                                      </p:cBhvr>
                                      <p:tavLst>
                                        <p:tav tm="0">
                                          <p:val>
                                            <p:strVal val="#ppt_x"/>
                                          </p:val>
                                        </p:tav>
                                        <p:tav tm="100000">
                                          <p:val>
                                            <p:strVal val="#ppt_x"/>
                                          </p:val>
                                        </p:tav>
                                      </p:tavLst>
                                    </p:anim>
                                    <p:anim calcmode="lin" valueType="num">
                                      <p:cBhvr additive="base">
                                        <p:cTn id="146" dur="500" fill="hold"/>
                                        <p:tgtEl>
                                          <p:spTgt spid="18"/>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ppt_x"/>
                                          </p:val>
                                        </p:tav>
                                        <p:tav tm="100000">
                                          <p:val>
                                            <p:strVal val="#ppt_x"/>
                                          </p:val>
                                        </p:tav>
                                      </p:tavLst>
                                    </p:anim>
                                    <p:anim calcmode="lin" valueType="num">
                                      <p:cBhvr additive="base">
                                        <p:cTn id="1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1" fill="hold" nodeType="clickEffect">
                                  <p:stCondLst>
                                    <p:cond delay="0"/>
                                  </p:stCondLst>
                                  <p:childTnLst>
                                    <p:set>
                                      <p:cBhvr>
                                        <p:cTn id="154" dur="1" fill="hold">
                                          <p:stCondLst>
                                            <p:cond delay="0"/>
                                          </p:stCondLst>
                                        </p:cTn>
                                        <p:tgtEl>
                                          <p:spTgt spid="20"/>
                                        </p:tgtEl>
                                        <p:attrNameLst>
                                          <p:attrName>style.visibility</p:attrName>
                                        </p:attrNameLst>
                                      </p:cBhvr>
                                      <p:to>
                                        <p:strVal val="visible"/>
                                      </p:to>
                                    </p:set>
                                    <p:anim calcmode="lin" valueType="num">
                                      <p:cBhvr additive="base">
                                        <p:cTn id="155" dur="500" fill="hold"/>
                                        <p:tgtEl>
                                          <p:spTgt spid="20"/>
                                        </p:tgtEl>
                                        <p:attrNameLst>
                                          <p:attrName>ppt_x</p:attrName>
                                        </p:attrNameLst>
                                      </p:cBhvr>
                                      <p:tavLst>
                                        <p:tav tm="0">
                                          <p:val>
                                            <p:strVal val="#ppt_x"/>
                                          </p:val>
                                        </p:tav>
                                        <p:tav tm="100000">
                                          <p:val>
                                            <p:strVal val="#ppt_x"/>
                                          </p:val>
                                        </p:tav>
                                      </p:tavLst>
                                    </p:anim>
                                    <p:anim calcmode="lin" valueType="num">
                                      <p:cBhvr additive="base">
                                        <p:cTn id="156" dur="500" fill="hold"/>
                                        <p:tgtEl>
                                          <p:spTgt spid="20"/>
                                        </p:tgtEl>
                                        <p:attrNameLst>
                                          <p:attrName>ppt_y</p:attrName>
                                        </p:attrNameLst>
                                      </p:cBhvr>
                                      <p:tavLst>
                                        <p:tav tm="0">
                                          <p:val>
                                            <p:strVal val="0-#ppt_h/2"/>
                                          </p:val>
                                        </p:tav>
                                        <p:tav tm="100000">
                                          <p:val>
                                            <p:strVal val="#ppt_y"/>
                                          </p:val>
                                        </p:tav>
                                      </p:tavLst>
                                    </p:anim>
                                  </p:childTnLst>
                                </p:cTn>
                              </p:par>
                              <p:par>
                                <p:cTn id="157" presetID="2" presetClass="entr" presetSubtype="1"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 calcmode="lin" valueType="num">
                                      <p:cBhvr additive="base">
                                        <p:cTn id="159" dur="500" fill="hold"/>
                                        <p:tgtEl>
                                          <p:spTgt spid="21"/>
                                        </p:tgtEl>
                                        <p:attrNameLst>
                                          <p:attrName>ppt_x</p:attrName>
                                        </p:attrNameLst>
                                      </p:cBhvr>
                                      <p:tavLst>
                                        <p:tav tm="0">
                                          <p:val>
                                            <p:strVal val="#ppt_x"/>
                                          </p:val>
                                        </p:tav>
                                        <p:tav tm="100000">
                                          <p:val>
                                            <p:strVal val="#ppt_x"/>
                                          </p:val>
                                        </p:tav>
                                      </p:tavLst>
                                    </p:anim>
                                    <p:anim calcmode="lin" valueType="num">
                                      <p:cBhvr additive="base">
                                        <p:cTn id="16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3" grpId="0"/>
      <p:bldP spid="15"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BDDEF-157A-2975-15A6-B1CB2ED6DF55}"/>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1CE82AED-DE94-A12D-6E0A-0AC59630CAFE}"/>
              </a:ext>
            </a:extLst>
          </p:cNvPr>
          <p:cNvSpPr>
            <a:spLocks noGrp="1"/>
          </p:cNvSpPr>
          <p:nvPr>
            <p:ph type="sldNum" sz="quarter" idx="12"/>
          </p:nvPr>
        </p:nvSpPr>
        <p:spPr/>
        <p:txBody>
          <a:bodyPr/>
          <a:lstStyle/>
          <a:p>
            <a:fld id="{01F4E3DE-7827-C24F-AA90-600020D0F666}" type="slidenum">
              <a:rPr lang="en-US" smtClean="0"/>
              <a:pPr/>
              <a:t>7</a:t>
            </a:fld>
            <a:endParaRPr lang="en-US" dirty="0"/>
          </a:p>
        </p:txBody>
      </p:sp>
      <p:pic>
        <p:nvPicPr>
          <p:cNvPr id="4" name="Picture 3">
            <a:extLst>
              <a:ext uri="{FF2B5EF4-FFF2-40B4-BE49-F238E27FC236}">
                <a16:creationId xmlns:a16="http://schemas.microsoft.com/office/drawing/2014/main" id="{8741476B-0CD6-06D0-7A8C-B668BE72B561}"/>
              </a:ext>
            </a:extLst>
          </p:cNvPr>
          <p:cNvPicPr>
            <a:picLocks noChangeAspect="1" noChangeArrowheads="1"/>
          </p:cNvPicPr>
          <p:nvPr/>
        </p:nvPicPr>
        <p:blipFill>
          <a:blip r:embed="rId2" cstate="print"/>
          <a:srcRect/>
          <a:stretch>
            <a:fillRect/>
          </a:stretch>
        </p:blipFill>
        <p:spPr bwMode="auto">
          <a:xfrm>
            <a:off x="610420" y="801570"/>
            <a:ext cx="2352675" cy="2209800"/>
          </a:xfrm>
          <a:prstGeom prst="rect">
            <a:avLst/>
          </a:prstGeom>
          <a:noFill/>
          <a:ln w="9525">
            <a:noFill/>
            <a:miter lim="800000"/>
            <a:headEnd/>
            <a:tailEnd/>
          </a:ln>
          <a:effectLst/>
        </p:spPr>
      </p:pic>
      <p:sp>
        <p:nvSpPr>
          <p:cNvPr id="5" name="TextBox 3">
            <a:extLst>
              <a:ext uri="{FF2B5EF4-FFF2-40B4-BE49-F238E27FC236}">
                <a16:creationId xmlns:a16="http://schemas.microsoft.com/office/drawing/2014/main" id="{4B75E33F-D0F9-DAAA-524D-0BE9B6762E45}"/>
              </a:ext>
            </a:extLst>
          </p:cNvPr>
          <p:cNvSpPr txBox="1"/>
          <p:nvPr/>
        </p:nvSpPr>
        <p:spPr>
          <a:xfrm>
            <a:off x="610420" y="3011370"/>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Smoking</a:t>
            </a:r>
          </a:p>
        </p:txBody>
      </p:sp>
      <p:pic>
        <p:nvPicPr>
          <p:cNvPr id="6" name="Picture 5">
            <a:extLst>
              <a:ext uri="{FF2B5EF4-FFF2-40B4-BE49-F238E27FC236}">
                <a16:creationId xmlns:a16="http://schemas.microsoft.com/office/drawing/2014/main" id="{44C11659-EE1B-8A58-2039-D9C6B5632209}"/>
              </a:ext>
            </a:extLst>
          </p:cNvPr>
          <p:cNvPicPr>
            <a:picLocks noChangeAspect="1" noChangeArrowheads="1"/>
          </p:cNvPicPr>
          <p:nvPr/>
        </p:nvPicPr>
        <p:blipFill>
          <a:blip r:embed="rId3" cstate="print"/>
          <a:srcRect/>
          <a:stretch>
            <a:fillRect/>
          </a:stretch>
        </p:blipFill>
        <p:spPr bwMode="auto">
          <a:xfrm>
            <a:off x="3442138" y="726105"/>
            <a:ext cx="2133600" cy="2209800"/>
          </a:xfrm>
          <a:prstGeom prst="rect">
            <a:avLst/>
          </a:prstGeom>
          <a:noFill/>
          <a:ln w="9525">
            <a:noFill/>
            <a:miter lim="800000"/>
            <a:headEnd/>
            <a:tailEnd/>
          </a:ln>
          <a:effectLst/>
        </p:spPr>
      </p:pic>
      <p:sp>
        <p:nvSpPr>
          <p:cNvPr id="8" name="TextBox 5">
            <a:extLst>
              <a:ext uri="{FF2B5EF4-FFF2-40B4-BE49-F238E27FC236}">
                <a16:creationId xmlns:a16="http://schemas.microsoft.com/office/drawing/2014/main" id="{53CE86DA-C85A-1324-863C-26306B44F6D1}"/>
              </a:ext>
            </a:extLst>
          </p:cNvPr>
          <p:cNvSpPr txBox="1"/>
          <p:nvPr/>
        </p:nvSpPr>
        <p:spPr>
          <a:xfrm>
            <a:off x="3289738" y="2935905"/>
            <a:ext cx="2286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Fraud: Tax, Social</a:t>
            </a:r>
          </a:p>
        </p:txBody>
      </p:sp>
      <p:pic>
        <p:nvPicPr>
          <p:cNvPr id="9" name="Picture 8">
            <a:extLst>
              <a:ext uri="{FF2B5EF4-FFF2-40B4-BE49-F238E27FC236}">
                <a16:creationId xmlns:a16="http://schemas.microsoft.com/office/drawing/2014/main" id="{939F2293-33AF-1090-4C94-28D10B6981F4}"/>
              </a:ext>
            </a:extLst>
          </p:cNvPr>
          <p:cNvPicPr>
            <a:picLocks noChangeAspect="1" noChangeArrowheads="1"/>
          </p:cNvPicPr>
          <p:nvPr/>
        </p:nvPicPr>
        <p:blipFill>
          <a:blip r:embed="rId4" cstate="print"/>
          <a:srcRect/>
          <a:stretch>
            <a:fillRect/>
          </a:stretch>
        </p:blipFill>
        <p:spPr bwMode="auto">
          <a:xfrm>
            <a:off x="6148552" y="801570"/>
            <a:ext cx="2209800" cy="2209800"/>
          </a:xfrm>
          <a:prstGeom prst="rect">
            <a:avLst/>
          </a:prstGeom>
          <a:noFill/>
          <a:ln w="9525">
            <a:noFill/>
            <a:miter lim="800000"/>
            <a:headEnd/>
            <a:tailEnd/>
          </a:ln>
          <a:effectLst/>
        </p:spPr>
      </p:pic>
      <p:sp>
        <p:nvSpPr>
          <p:cNvPr id="10" name="TextBox 7">
            <a:extLst>
              <a:ext uri="{FF2B5EF4-FFF2-40B4-BE49-F238E27FC236}">
                <a16:creationId xmlns:a16="http://schemas.microsoft.com/office/drawing/2014/main" id="{6822E8CA-D484-9D2E-53FC-044A1D1E7992}"/>
              </a:ext>
            </a:extLst>
          </p:cNvPr>
          <p:cNvSpPr txBox="1"/>
          <p:nvPr/>
        </p:nvSpPr>
        <p:spPr>
          <a:xfrm>
            <a:off x="5728138" y="3011370"/>
            <a:ext cx="2209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Gangster/Murder</a:t>
            </a:r>
          </a:p>
        </p:txBody>
      </p:sp>
      <p:pic>
        <p:nvPicPr>
          <p:cNvPr id="11" name="Picture 10">
            <a:extLst>
              <a:ext uri="{FF2B5EF4-FFF2-40B4-BE49-F238E27FC236}">
                <a16:creationId xmlns:a16="http://schemas.microsoft.com/office/drawing/2014/main" id="{F7990BEA-C647-4D32-B743-D13DD6089A1A}"/>
              </a:ext>
            </a:extLst>
          </p:cNvPr>
          <p:cNvPicPr>
            <a:picLocks noChangeAspect="1" noChangeArrowheads="1"/>
          </p:cNvPicPr>
          <p:nvPr/>
        </p:nvPicPr>
        <p:blipFill>
          <a:blip r:embed="rId5" cstate="print"/>
          <a:srcRect/>
          <a:stretch>
            <a:fillRect/>
          </a:stretch>
        </p:blipFill>
        <p:spPr bwMode="auto">
          <a:xfrm>
            <a:off x="8816865" y="726105"/>
            <a:ext cx="2057400" cy="2209800"/>
          </a:xfrm>
          <a:prstGeom prst="rect">
            <a:avLst/>
          </a:prstGeom>
          <a:noFill/>
          <a:ln w="9525">
            <a:noFill/>
            <a:miter lim="800000"/>
            <a:headEnd/>
            <a:tailEnd/>
          </a:ln>
          <a:effectLst/>
        </p:spPr>
      </p:pic>
      <p:sp>
        <p:nvSpPr>
          <p:cNvPr id="12" name="TextBox 9">
            <a:extLst>
              <a:ext uri="{FF2B5EF4-FFF2-40B4-BE49-F238E27FC236}">
                <a16:creationId xmlns:a16="http://schemas.microsoft.com/office/drawing/2014/main" id="{6B8D80D5-20A9-B915-436F-0C06FFF260C8}"/>
              </a:ext>
            </a:extLst>
          </p:cNvPr>
          <p:cNvSpPr txBox="1"/>
          <p:nvPr/>
        </p:nvSpPr>
        <p:spPr>
          <a:xfrm>
            <a:off x="8953500" y="2935905"/>
            <a:ext cx="2133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Extra-marital</a:t>
            </a:r>
          </a:p>
        </p:txBody>
      </p:sp>
      <p:pic>
        <p:nvPicPr>
          <p:cNvPr id="13" name="Picture 12">
            <a:extLst>
              <a:ext uri="{FF2B5EF4-FFF2-40B4-BE49-F238E27FC236}">
                <a16:creationId xmlns:a16="http://schemas.microsoft.com/office/drawing/2014/main" id="{0906C66F-73F6-76F7-BBFF-46D445B2047B}"/>
              </a:ext>
            </a:extLst>
          </p:cNvPr>
          <p:cNvPicPr>
            <a:picLocks noChangeAspect="1" noChangeArrowheads="1"/>
          </p:cNvPicPr>
          <p:nvPr/>
        </p:nvPicPr>
        <p:blipFill>
          <a:blip r:embed="rId6" cstate="print"/>
          <a:srcRect/>
          <a:stretch>
            <a:fillRect/>
          </a:stretch>
        </p:blipFill>
        <p:spPr bwMode="auto">
          <a:xfrm>
            <a:off x="686620" y="3785038"/>
            <a:ext cx="2286000" cy="2019300"/>
          </a:xfrm>
          <a:prstGeom prst="rect">
            <a:avLst/>
          </a:prstGeom>
          <a:noFill/>
          <a:ln w="9525">
            <a:noFill/>
            <a:miter lim="800000"/>
            <a:headEnd/>
            <a:tailEnd/>
          </a:ln>
          <a:effectLst/>
        </p:spPr>
      </p:pic>
      <p:sp>
        <p:nvSpPr>
          <p:cNvPr id="14" name="TextBox 12">
            <a:extLst>
              <a:ext uri="{FF2B5EF4-FFF2-40B4-BE49-F238E27FC236}">
                <a16:creationId xmlns:a16="http://schemas.microsoft.com/office/drawing/2014/main" id="{91FC4A24-1C82-E734-D05D-5EED38E2501F}"/>
              </a:ext>
            </a:extLst>
          </p:cNvPr>
          <p:cNvSpPr txBox="1"/>
          <p:nvPr/>
        </p:nvSpPr>
        <p:spPr>
          <a:xfrm>
            <a:off x="818493" y="5962479"/>
            <a:ext cx="2362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Password-Hijackers</a:t>
            </a:r>
          </a:p>
        </p:txBody>
      </p:sp>
      <p:pic>
        <p:nvPicPr>
          <p:cNvPr id="15" name="Picture 14">
            <a:extLst>
              <a:ext uri="{FF2B5EF4-FFF2-40B4-BE49-F238E27FC236}">
                <a16:creationId xmlns:a16="http://schemas.microsoft.com/office/drawing/2014/main" id="{A987E40F-D54E-3442-E177-59DE046AADA3}"/>
              </a:ext>
            </a:extLst>
          </p:cNvPr>
          <p:cNvPicPr>
            <a:picLocks noChangeAspect="1" noChangeArrowheads="1"/>
          </p:cNvPicPr>
          <p:nvPr/>
        </p:nvPicPr>
        <p:blipFill>
          <a:blip r:embed="rId7" cstate="print"/>
          <a:srcRect/>
          <a:stretch>
            <a:fillRect/>
          </a:stretch>
        </p:blipFill>
        <p:spPr bwMode="auto">
          <a:xfrm>
            <a:off x="3289738" y="3779644"/>
            <a:ext cx="2133600" cy="2182835"/>
          </a:xfrm>
          <a:prstGeom prst="rect">
            <a:avLst/>
          </a:prstGeom>
          <a:noFill/>
          <a:ln w="9525">
            <a:noFill/>
            <a:miter lim="800000"/>
            <a:headEnd/>
            <a:tailEnd/>
          </a:ln>
          <a:effectLst/>
        </p:spPr>
      </p:pic>
      <p:sp>
        <p:nvSpPr>
          <p:cNvPr id="16" name="TextBox 14">
            <a:extLst>
              <a:ext uri="{FF2B5EF4-FFF2-40B4-BE49-F238E27FC236}">
                <a16:creationId xmlns:a16="http://schemas.microsoft.com/office/drawing/2014/main" id="{6B3DFC74-E3FD-0D3E-A17E-D612161A1609}"/>
              </a:ext>
            </a:extLst>
          </p:cNvPr>
          <p:cNvSpPr txBox="1"/>
          <p:nvPr/>
        </p:nvSpPr>
        <p:spPr>
          <a:xfrm>
            <a:off x="3518338" y="5962479"/>
            <a:ext cx="1676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Abortions</a:t>
            </a:r>
          </a:p>
        </p:txBody>
      </p:sp>
      <p:pic>
        <p:nvPicPr>
          <p:cNvPr id="17" name="Picture 16">
            <a:extLst>
              <a:ext uri="{FF2B5EF4-FFF2-40B4-BE49-F238E27FC236}">
                <a16:creationId xmlns:a16="http://schemas.microsoft.com/office/drawing/2014/main" id="{D95C851B-9EF4-1972-1960-13AE246D886B}"/>
              </a:ext>
            </a:extLst>
          </p:cNvPr>
          <p:cNvPicPr>
            <a:picLocks noChangeAspect="1" noChangeArrowheads="1"/>
          </p:cNvPicPr>
          <p:nvPr/>
        </p:nvPicPr>
        <p:blipFill>
          <a:blip r:embed="rId8" cstate="print"/>
          <a:srcRect/>
          <a:stretch>
            <a:fillRect/>
          </a:stretch>
        </p:blipFill>
        <p:spPr bwMode="auto">
          <a:xfrm>
            <a:off x="5918637" y="3917950"/>
            <a:ext cx="1828801" cy="2057400"/>
          </a:xfrm>
          <a:prstGeom prst="rect">
            <a:avLst/>
          </a:prstGeom>
          <a:noFill/>
          <a:ln w="9525">
            <a:noFill/>
            <a:miter lim="800000"/>
            <a:headEnd/>
            <a:tailEnd/>
          </a:ln>
          <a:effectLst/>
        </p:spPr>
      </p:pic>
      <p:sp>
        <p:nvSpPr>
          <p:cNvPr id="18" name="TextBox 16">
            <a:extLst>
              <a:ext uri="{FF2B5EF4-FFF2-40B4-BE49-F238E27FC236}">
                <a16:creationId xmlns:a16="http://schemas.microsoft.com/office/drawing/2014/main" id="{9869DDEA-9571-1E12-56E0-0AE14D0DD322}"/>
              </a:ext>
            </a:extLst>
          </p:cNvPr>
          <p:cNvSpPr txBox="1"/>
          <p:nvPr/>
        </p:nvSpPr>
        <p:spPr>
          <a:xfrm>
            <a:off x="5728138" y="5975350"/>
            <a:ext cx="19050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Election Booth</a:t>
            </a:r>
          </a:p>
        </p:txBody>
      </p:sp>
      <p:pic>
        <p:nvPicPr>
          <p:cNvPr id="19" name="Picture 18">
            <a:extLst>
              <a:ext uri="{FF2B5EF4-FFF2-40B4-BE49-F238E27FC236}">
                <a16:creationId xmlns:a16="http://schemas.microsoft.com/office/drawing/2014/main" id="{EDEAD59F-BDF8-60D7-246A-1434C5781B02}"/>
              </a:ext>
            </a:extLst>
          </p:cNvPr>
          <p:cNvPicPr>
            <a:picLocks noChangeAspect="1" noChangeArrowheads="1"/>
          </p:cNvPicPr>
          <p:nvPr/>
        </p:nvPicPr>
        <p:blipFill>
          <a:blip r:embed="rId9" cstate="print"/>
          <a:srcRect/>
          <a:stretch>
            <a:fillRect/>
          </a:stretch>
        </p:blipFill>
        <p:spPr bwMode="auto">
          <a:xfrm>
            <a:off x="8798473" y="3899338"/>
            <a:ext cx="2057400" cy="1981200"/>
          </a:xfrm>
          <a:prstGeom prst="rect">
            <a:avLst/>
          </a:prstGeom>
          <a:noFill/>
          <a:ln w="9525">
            <a:noFill/>
            <a:miter lim="800000"/>
            <a:headEnd/>
            <a:tailEnd/>
          </a:ln>
          <a:effectLst/>
        </p:spPr>
      </p:pic>
      <p:sp>
        <p:nvSpPr>
          <p:cNvPr id="20" name="TextBox 20">
            <a:extLst>
              <a:ext uri="{FF2B5EF4-FFF2-40B4-BE49-F238E27FC236}">
                <a16:creationId xmlns:a16="http://schemas.microsoft.com/office/drawing/2014/main" id="{0BD95A65-FC7E-5421-9DF8-B7A4E76E8FBE}"/>
              </a:ext>
            </a:extLst>
          </p:cNvPr>
          <p:cNvSpPr txBox="1"/>
          <p:nvPr/>
        </p:nvSpPr>
        <p:spPr>
          <a:xfrm>
            <a:off x="8664465" y="5862771"/>
            <a:ext cx="2209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Exam cheating</a:t>
            </a:r>
          </a:p>
        </p:txBody>
      </p:sp>
      <p:sp>
        <p:nvSpPr>
          <p:cNvPr id="21" name="TextBox 20"/>
          <p:cNvSpPr txBox="1"/>
          <p:nvPr/>
        </p:nvSpPr>
        <p:spPr>
          <a:xfrm>
            <a:off x="818493" y="155239"/>
            <a:ext cx="10382026" cy="646331"/>
          </a:xfrm>
          <a:prstGeom prst="rect">
            <a:avLst/>
          </a:prstGeom>
          <a:noFill/>
        </p:spPr>
        <p:txBody>
          <a:bodyPr wrap="square" rtlCol="0">
            <a:spAutoFit/>
          </a:bodyPr>
          <a:lstStyle/>
          <a:p>
            <a:pPr algn="ctr"/>
            <a:r>
              <a:rPr lang="en-CA" sz="3600" b="1" dirty="0">
                <a:solidFill>
                  <a:srgbClr val="FF0000"/>
                </a:solidFill>
              </a:rPr>
              <a:t>Need of Randomized Response Techniques</a:t>
            </a:r>
            <a:endParaRPr lang="en-US" sz="3600" dirty="0">
              <a:solidFill>
                <a:srgbClr val="FF0000"/>
              </a:solidFill>
            </a:endParaRPr>
          </a:p>
        </p:txBody>
      </p:sp>
    </p:spTree>
    <p:extLst>
      <p:ext uri="{BB962C8B-B14F-4D97-AF65-F5344CB8AC3E}">
        <p14:creationId xmlns:p14="http://schemas.microsoft.com/office/powerpoint/2010/main" val="320144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500" autoRev="1" fill="hold">
                                          <p:stCondLst>
                                            <p:cond delay="0"/>
                                          </p:stCondLst>
                                        </p:cTn>
                                        <p:tgtEl>
                                          <p:spTgt spid="21"/>
                                        </p:tgtEl>
                                        <p:attrNameLst>
                                          <p:attrName>ppt_w</p:attrName>
                                        </p:attrNameLst>
                                      </p:cBhvr>
                                    </p:anim>
                                    <p:anim by="(#ppt_w*0.50)" calcmode="lin" valueType="num">
                                      <p:cBhvr>
                                        <p:cTn id="8" dur="500" decel="50000" autoRev="1" fill="hold">
                                          <p:stCondLst>
                                            <p:cond delay="0"/>
                                          </p:stCondLst>
                                        </p:cTn>
                                        <p:tgtEl>
                                          <p:spTgt spid="21"/>
                                        </p:tgtEl>
                                        <p:attrNameLst>
                                          <p:attrName>ppt_x</p:attrName>
                                        </p:attrNameLst>
                                      </p:cBhvr>
                                    </p:anim>
                                    <p:anim from="(-#ppt_h/2)" to="(#ppt_y)" calcmode="lin" valueType="num">
                                      <p:cBhvr>
                                        <p:cTn id="9" dur="1000" fill="hold">
                                          <p:stCondLst>
                                            <p:cond delay="0"/>
                                          </p:stCondLst>
                                        </p:cTn>
                                        <p:tgtEl>
                                          <p:spTgt spid="21"/>
                                        </p:tgtEl>
                                        <p:attrNameLst>
                                          <p:attrName>ppt_y</p:attrName>
                                        </p:attrNameLst>
                                      </p:cBhvr>
                                    </p:anim>
                                    <p:animRot by="21600000">
                                      <p:cBhvr>
                                        <p:cTn id="10" dur="1000" fill="hold">
                                          <p:stCondLst>
                                            <p:cond delay="0"/>
                                          </p:stCondLst>
                                        </p:cTn>
                                        <p:tgtEl>
                                          <p:spTgt spid="2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style.rotation</p:attrName>
                                        </p:attrNameLst>
                                      </p:cBhvr>
                                      <p:tavLst>
                                        <p:tav tm="0">
                                          <p:val>
                                            <p:fltVal val="360"/>
                                          </p:val>
                                        </p:tav>
                                        <p:tav tm="100000">
                                          <p:val>
                                            <p:fltVal val="0"/>
                                          </p:val>
                                        </p:tav>
                                      </p:tavLst>
                                    </p:anim>
                                    <p:animEffect transition="in" filter="fade">
                                      <p:cBhvr>
                                        <p:cTn id="18" dur="500"/>
                                        <p:tgtEl>
                                          <p:spTgt spid="4"/>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80">
                                          <p:stCondLst>
                                            <p:cond delay="0"/>
                                          </p:stCondLst>
                                        </p:cTn>
                                        <p:tgtEl>
                                          <p:spTgt spid="8"/>
                                        </p:tgtEl>
                                      </p:cBhvr>
                                    </p:animEffect>
                                    <p:anim calcmode="lin" valueType="num">
                                      <p:cBhvr>
                                        <p:cTn id="4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1" dur="26">
                                          <p:stCondLst>
                                            <p:cond delay="650"/>
                                          </p:stCondLst>
                                        </p:cTn>
                                        <p:tgtEl>
                                          <p:spTgt spid="8"/>
                                        </p:tgtEl>
                                      </p:cBhvr>
                                      <p:to x="100000" y="60000"/>
                                    </p:animScale>
                                    <p:animScale>
                                      <p:cBhvr>
                                        <p:cTn id="52" dur="166" decel="50000">
                                          <p:stCondLst>
                                            <p:cond delay="676"/>
                                          </p:stCondLst>
                                        </p:cTn>
                                        <p:tgtEl>
                                          <p:spTgt spid="8"/>
                                        </p:tgtEl>
                                      </p:cBhvr>
                                      <p:to x="100000" y="100000"/>
                                    </p:animScale>
                                    <p:animScale>
                                      <p:cBhvr>
                                        <p:cTn id="53" dur="26">
                                          <p:stCondLst>
                                            <p:cond delay="1312"/>
                                          </p:stCondLst>
                                        </p:cTn>
                                        <p:tgtEl>
                                          <p:spTgt spid="8"/>
                                        </p:tgtEl>
                                      </p:cBhvr>
                                      <p:to x="100000" y="80000"/>
                                    </p:animScale>
                                    <p:animScale>
                                      <p:cBhvr>
                                        <p:cTn id="54" dur="166" decel="50000">
                                          <p:stCondLst>
                                            <p:cond delay="1338"/>
                                          </p:stCondLst>
                                        </p:cTn>
                                        <p:tgtEl>
                                          <p:spTgt spid="8"/>
                                        </p:tgtEl>
                                      </p:cBhvr>
                                      <p:to x="100000" y="100000"/>
                                    </p:animScale>
                                    <p:animScale>
                                      <p:cBhvr>
                                        <p:cTn id="55" dur="26">
                                          <p:stCondLst>
                                            <p:cond delay="1642"/>
                                          </p:stCondLst>
                                        </p:cTn>
                                        <p:tgtEl>
                                          <p:spTgt spid="8"/>
                                        </p:tgtEl>
                                      </p:cBhvr>
                                      <p:to x="100000" y="90000"/>
                                    </p:animScale>
                                    <p:animScale>
                                      <p:cBhvr>
                                        <p:cTn id="56" dur="166" decel="50000">
                                          <p:stCondLst>
                                            <p:cond delay="1668"/>
                                          </p:stCondLst>
                                        </p:cTn>
                                        <p:tgtEl>
                                          <p:spTgt spid="8"/>
                                        </p:tgtEl>
                                      </p:cBhvr>
                                      <p:to x="100000" y="100000"/>
                                    </p:animScale>
                                    <p:animScale>
                                      <p:cBhvr>
                                        <p:cTn id="57" dur="26">
                                          <p:stCondLst>
                                            <p:cond delay="1808"/>
                                          </p:stCondLst>
                                        </p:cTn>
                                        <p:tgtEl>
                                          <p:spTgt spid="8"/>
                                        </p:tgtEl>
                                      </p:cBhvr>
                                      <p:to x="100000" y="95000"/>
                                    </p:animScale>
                                    <p:animScale>
                                      <p:cBhvr>
                                        <p:cTn id="58" dur="166" decel="50000">
                                          <p:stCondLst>
                                            <p:cond delay="1834"/>
                                          </p:stCondLst>
                                        </p:cTn>
                                        <p:tgtEl>
                                          <p:spTgt spid="8"/>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80">
                                          <p:stCondLst>
                                            <p:cond delay="0"/>
                                          </p:stCondLst>
                                        </p:cTn>
                                        <p:tgtEl>
                                          <p:spTgt spid="9"/>
                                        </p:tgtEl>
                                      </p:cBhvr>
                                    </p:animEffect>
                                    <p:anim calcmode="lin" valueType="num">
                                      <p:cBhvr>
                                        <p:cTn id="6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9" dur="26">
                                          <p:stCondLst>
                                            <p:cond delay="650"/>
                                          </p:stCondLst>
                                        </p:cTn>
                                        <p:tgtEl>
                                          <p:spTgt spid="9"/>
                                        </p:tgtEl>
                                      </p:cBhvr>
                                      <p:to x="100000" y="60000"/>
                                    </p:animScale>
                                    <p:animScale>
                                      <p:cBhvr>
                                        <p:cTn id="70" dur="166" decel="50000">
                                          <p:stCondLst>
                                            <p:cond delay="676"/>
                                          </p:stCondLst>
                                        </p:cTn>
                                        <p:tgtEl>
                                          <p:spTgt spid="9"/>
                                        </p:tgtEl>
                                      </p:cBhvr>
                                      <p:to x="100000" y="100000"/>
                                    </p:animScale>
                                    <p:animScale>
                                      <p:cBhvr>
                                        <p:cTn id="71" dur="26">
                                          <p:stCondLst>
                                            <p:cond delay="1312"/>
                                          </p:stCondLst>
                                        </p:cTn>
                                        <p:tgtEl>
                                          <p:spTgt spid="9"/>
                                        </p:tgtEl>
                                      </p:cBhvr>
                                      <p:to x="100000" y="80000"/>
                                    </p:animScale>
                                    <p:animScale>
                                      <p:cBhvr>
                                        <p:cTn id="72" dur="166" decel="50000">
                                          <p:stCondLst>
                                            <p:cond delay="1338"/>
                                          </p:stCondLst>
                                        </p:cTn>
                                        <p:tgtEl>
                                          <p:spTgt spid="9"/>
                                        </p:tgtEl>
                                      </p:cBhvr>
                                      <p:to x="100000" y="100000"/>
                                    </p:animScale>
                                    <p:animScale>
                                      <p:cBhvr>
                                        <p:cTn id="73" dur="26">
                                          <p:stCondLst>
                                            <p:cond delay="1642"/>
                                          </p:stCondLst>
                                        </p:cTn>
                                        <p:tgtEl>
                                          <p:spTgt spid="9"/>
                                        </p:tgtEl>
                                      </p:cBhvr>
                                      <p:to x="100000" y="90000"/>
                                    </p:animScale>
                                    <p:animScale>
                                      <p:cBhvr>
                                        <p:cTn id="74" dur="166" decel="50000">
                                          <p:stCondLst>
                                            <p:cond delay="1668"/>
                                          </p:stCondLst>
                                        </p:cTn>
                                        <p:tgtEl>
                                          <p:spTgt spid="9"/>
                                        </p:tgtEl>
                                      </p:cBhvr>
                                      <p:to x="100000" y="100000"/>
                                    </p:animScale>
                                    <p:animScale>
                                      <p:cBhvr>
                                        <p:cTn id="75" dur="26">
                                          <p:stCondLst>
                                            <p:cond delay="1808"/>
                                          </p:stCondLst>
                                        </p:cTn>
                                        <p:tgtEl>
                                          <p:spTgt spid="9"/>
                                        </p:tgtEl>
                                      </p:cBhvr>
                                      <p:to x="100000" y="95000"/>
                                    </p:animScale>
                                    <p:animScale>
                                      <p:cBhvr>
                                        <p:cTn id="76" dur="166" decel="50000">
                                          <p:stCondLst>
                                            <p:cond delay="1834"/>
                                          </p:stCondLst>
                                        </p:cTn>
                                        <p:tgtEl>
                                          <p:spTgt spid="9"/>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49" presetClass="entr" presetSubtype="0" decel="100000"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p:cTn id="103" dur="500" fill="hold"/>
                                        <p:tgtEl>
                                          <p:spTgt spid="12"/>
                                        </p:tgtEl>
                                        <p:attrNameLst>
                                          <p:attrName>ppt_w</p:attrName>
                                        </p:attrNameLst>
                                      </p:cBhvr>
                                      <p:tavLst>
                                        <p:tav tm="0">
                                          <p:val>
                                            <p:fltVal val="0"/>
                                          </p:val>
                                        </p:tav>
                                        <p:tav tm="100000">
                                          <p:val>
                                            <p:strVal val="#ppt_w"/>
                                          </p:val>
                                        </p:tav>
                                      </p:tavLst>
                                    </p:anim>
                                    <p:anim calcmode="lin" valueType="num">
                                      <p:cBhvr>
                                        <p:cTn id="104" dur="500" fill="hold"/>
                                        <p:tgtEl>
                                          <p:spTgt spid="12"/>
                                        </p:tgtEl>
                                        <p:attrNameLst>
                                          <p:attrName>ppt_h</p:attrName>
                                        </p:attrNameLst>
                                      </p:cBhvr>
                                      <p:tavLst>
                                        <p:tav tm="0">
                                          <p:val>
                                            <p:fltVal val="0"/>
                                          </p:val>
                                        </p:tav>
                                        <p:tav tm="100000">
                                          <p:val>
                                            <p:strVal val="#ppt_h"/>
                                          </p:val>
                                        </p:tav>
                                      </p:tavLst>
                                    </p:anim>
                                    <p:anim calcmode="lin" valueType="num">
                                      <p:cBhvr>
                                        <p:cTn id="105" dur="500" fill="hold"/>
                                        <p:tgtEl>
                                          <p:spTgt spid="12"/>
                                        </p:tgtEl>
                                        <p:attrNameLst>
                                          <p:attrName>style.rotation</p:attrName>
                                        </p:attrNameLst>
                                      </p:cBhvr>
                                      <p:tavLst>
                                        <p:tav tm="0">
                                          <p:val>
                                            <p:fltVal val="360"/>
                                          </p:val>
                                        </p:tav>
                                        <p:tav tm="100000">
                                          <p:val>
                                            <p:fltVal val="0"/>
                                          </p:val>
                                        </p:tav>
                                      </p:tavLst>
                                    </p:anim>
                                    <p:animEffect transition="in" filter="fade">
                                      <p:cBhvr>
                                        <p:cTn id="106" dur="500"/>
                                        <p:tgtEl>
                                          <p:spTgt spid="12"/>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additive="base">
                                        <p:cTn id="111" dur="500" fill="hold"/>
                                        <p:tgtEl>
                                          <p:spTgt spid="13"/>
                                        </p:tgtEl>
                                        <p:attrNameLst>
                                          <p:attrName>ppt_x</p:attrName>
                                        </p:attrNameLst>
                                      </p:cBhvr>
                                      <p:tavLst>
                                        <p:tav tm="0">
                                          <p:val>
                                            <p:strVal val="0-#ppt_w/2"/>
                                          </p:val>
                                        </p:tav>
                                        <p:tav tm="100000">
                                          <p:val>
                                            <p:strVal val="#ppt_x"/>
                                          </p:val>
                                        </p:tav>
                                      </p:tavLst>
                                    </p:anim>
                                    <p:anim calcmode="lin" valueType="num">
                                      <p:cBhvr additive="base">
                                        <p:cTn id="112" dur="500" fill="hold"/>
                                        <p:tgtEl>
                                          <p:spTgt spid="13"/>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0-#ppt_w/2"/>
                                          </p:val>
                                        </p:tav>
                                        <p:tav tm="100000">
                                          <p:val>
                                            <p:strVal val="#ppt_x"/>
                                          </p:val>
                                        </p:tav>
                                      </p:tavLst>
                                    </p:anim>
                                    <p:anim calcmode="lin" valueType="num">
                                      <p:cBhvr additive="base">
                                        <p:cTn id="1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ppt_x"/>
                                          </p:val>
                                        </p:tav>
                                        <p:tav tm="100000">
                                          <p:val>
                                            <p:strVal val="#ppt_x"/>
                                          </p:val>
                                        </p:tav>
                                      </p:tavLst>
                                    </p:anim>
                                    <p:anim calcmode="lin" valueType="num">
                                      <p:cBhvr additive="base">
                                        <p:cTn id="122" dur="500" fill="hold"/>
                                        <p:tgtEl>
                                          <p:spTgt spid="15"/>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6"/>
                                        </p:tgtEl>
                                        <p:attrNameLst>
                                          <p:attrName>style.visibility</p:attrName>
                                        </p:attrNameLst>
                                      </p:cBhvr>
                                      <p:to>
                                        <p:strVal val="visible"/>
                                      </p:to>
                                    </p:set>
                                    <p:anim calcmode="lin" valueType="num">
                                      <p:cBhvr additive="base">
                                        <p:cTn id="125" dur="500" fill="hold"/>
                                        <p:tgtEl>
                                          <p:spTgt spid="16"/>
                                        </p:tgtEl>
                                        <p:attrNameLst>
                                          <p:attrName>ppt_x</p:attrName>
                                        </p:attrNameLst>
                                      </p:cBhvr>
                                      <p:tavLst>
                                        <p:tav tm="0">
                                          <p:val>
                                            <p:strVal val="#ppt_x"/>
                                          </p:val>
                                        </p:tav>
                                        <p:tav tm="100000">
                                          <p:val>
                                            <p:strVal val="#ppt_x"/>
                                          </p:val>
                                        </p:tav>
                                      </p:tavLst>
                                    </p:anim>
                                    <p:anim calcmode="lin" valueType="num">
                                      <p:cBhvr additive="base">
                                        <p:cTn id="1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nodeType="clickEffect">
                                  <p:stCondLst>
                                    <p:cond delay="0"/>
                                  </p:stCondLst>
                                  <p:childTnLst>
                                    <p:set>
                                      <p:cBhvr>
                                        <p:cTn id="130" dur="1" fill="hold">
                                          <p:stCondLst>
                                            <p:cond delay="0"/>
                                          </p:stCondLst>
                                        </p:cTn>
                                        <p:tgtEl>
                                          <p:spTgt spid="17"/>
                                        </p:tgtEl>
                                        <p:attrNameLst>
                                          <p:attrName>style.visibility</p:attrName>
                                        </p:attrNameLst>
                                      </p:cBhvr>
                                      <p:to>
                                        <p:strVal val="visible"/>
                                      </p:to>
                                    </p:set>
                                    <p:anim calcmode="lin" valueType="num">
                                      <p:cBhvr>
                                        <p:cTn id="131" dur="500" fill="hold"/>
                                        <p:tgtEl>
                                          <p:spTgt spid="17"/>
                                        </p:tgtEl>
                                        <p:attrNameLst>
                                          <p:attrName>ppt_w</p:attrName>
                                        </p:attrNameLst>
                                      </p:cBhvr>
                                      <p:tavLst>
                                        <p:tav tm="0">
                                          <p:val>
                                            <p:fltVal val="0"/>
                                          </p:val>
                                        </p:tav>
                                        <p:tav tm="100000">
                                          <p:val>
                                            <p:strVal val="#ppt_w"/>
                                          </p:val>
                                        </p:tav>
                                      </p:tavLst>
                                    </p:anim>
                                    <p:anim calcmode="lin" valueType="num">
                                      <p:cBhvr>
                                        <p:cTn id="132" dur="500" fill="hold"/>
                                        <p:tgtEl>
                                          <p:spTgt spid="17"/>
                                        </p:tgtEl>
                                        <p:attrNameLst>
                                          <p:attrName>ppt_h</p:attrName>
                                        </p:attrNameLst>
                                      </p:cBhvr>
                                      <p:tavLst>
                                        <p:tav tm="0">
                                          <p:val>
                                            <p:fltVal val="0"/>
                                          </p:val>
                                        </p:tav>
                                        <p:tav tm="100000">
                                          <p:val>
                                            <p:strVal val="#ppt_h"/>
                                          </p:val>
                                        </p:tav>
                                      </p:tavLst>
                                    </p:anim>
                                    <p:anim calcmode="lin" valueType="num">
                                      <p:cBhvr>
                                        <p:cTn id="133" dur="500" fill="hold"/>
                                        <p:tgtEl>
                                          <p:spTgt spid="17"/>
                                        </p:tgtEl>
                                        <p:attrNameLst>
                                          <p:attrName>style.rotation</p:attrName>
                                        </p:attrNameLst>
                                      </p:cBhvr>
                                      <p:tavLst>
                                        <p:tav tm="0">
                                          <p:val>
                                            <p:fltVal val="360"/>
                                          </p:val>
                                        </p:tav>
                                        <p:tav tm="100000">
                                          <p:val>
                                            <p:fltVal val="0"/>
                                          </p:val>
                                        </p:tav>
                                      </p:tavLst>
                                    </p:anim>
                                    <p:animEffect transition="in" filter="fade">
                                      <p:cBhvr>
                                        <p:cTn id="134" dur="500"/>
                                        <p:tgtEl>
                                          <p:spTgt spid="17"/>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8"/>
                                        </p:tgtEl>
                                        <p:attrNameLst>
                                          <p:attrName>style.visibility</p:attrName>
                                        </p:attrNameLst>
                                      </p:cBhvr>
                                      <p:to>
                                        <p:strVal val="visible"/>
                                      </p:to>
                                    </p:set>
                                    <p:anim calcmode="lin" valueType="num">
                                      <p:cBhvr>
                                        <p:cTn id="137" dur="500" fill="hold"/>
                                        <p:tgtEl>
                                          <p:spTgt spid="18"/>
                                        </p:tgtEl>
                                        <p:attrNameLst>
                                          <p:attrName>ppt_w</p:attrName>
                                        </p:attrNameLst>
                                      </p:cBhvr>
                                      <p:tavLst>
                                        <p:tav tm="0">
                                          <p:val>
                                            <p:fltVal val="0"/>
                                          </p:val>
                                        </p:tav>
                                        <p:tav tm="100000">
                                          <p:val>
                                            <p:strVal val="#ppt_w"/>
                                          </p:val>
                                        </p:tav>
                                      </p:tavLst>
                                    </p:anim>
                                    <p:anim calcmode="lin" valueType="num">
                                      <p:cBhvr>
                                        <p:cTn id="138" dur="500" fill="hold"/>
                                        <p:tgtEl>
                                          <p:spTgt spid="18"/>
                                        </p:tgtEl>
                                        <p:attrNameLst>
                                          <p:attrName>ppt_h</p:attrName>
                                        </p:attrNameLst>
                                      </p:cBhvr>
                                      <p:tavLst>
                                        <p:tav tm="0">
                                          <p:val>
                                            <p:fltVal val="0"/>
                                          </p:val>
                                        </p:tav>
                                        <p:tav tm="100000">
                                          <p:val>
                                            <p:strVal val="#ppt_h"/>
                                          </p:val>
                                        </p:tav>
                                      </p:tavLst>
                                    </p:anim>
                                    <p:anim calcmode="lin" valueType="num">
                                      <p:cBhvr>
                                        <p:cTn id="139" dur="500" fill="hold"/>
                                        <p:tgtEl>
                                          <p:spTgt spid="18"/>
                                        </p:tgtEl>
                                        <p:attrNameLst>
                                          <p:attrName>style.rotation</p:attrName>
                                        </p:attrNameLst>
                                      </p:cBhvr>
                                      <p:tavLst>
                                        <p:tav tm="0">
                                          <p:val>
                                            <p:fltVal val="360"/>
                                          </p:val>
                                        </p:tav>
                                        <p:tav tm="100000">
                                          <p:val>
                                            <p:fltVal val="0"/>
                                          </p:val>
                                        </p:tav>
                                      </p:tavLst>
                                    </p:anim>
                                    <p:animEffect transition="in" filter="fade">
                                      <p:cBhvr>
                                        <p:cTn id="140" dur="5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2" presetClass="entr" presetSubtype="2" fill="hold" nodeType="clickEffect">
                                  <p:stCondLst>
                                    <p:cond delay="0"/>
                                  </p:stCondLst>
                                  <p:childTnLst>
                                    <p:set>
                                      <p:cBhvr>
                                        <p:cTn id="144" dur="1" fill="hold">
                                          <p:stCondLst>
                                            <p:cond delay="0"/>
                                          </p:stCondLst>
                                        </p:cTn>
                                        <p:tgtEl>
                                          <p:spTgt spid="19"/>
                                        </p:tgtEl>
                                        <p:attrNameLst>
                                          <p:attrName>style.visibility</p:attrName>
                                        </p:attrNameLst>
                                      </p:cBhvr>
                                      <p:to>
                                        <p:strVal val="visible"/>
                                      </p:to>
                                    </p:set>
                                    <p:anim calcmode="lin" valueType="num">
                                      <p:cBhvr additive="base">
                                        <p:cTn id="145" dur="500" fill="hold"/>
                                        <p:tgtEl>
                                          <p:spTgt spid="19"/>
                                        </p:tgtEl>
                                        <p:attrNameLst>
                                          <p:attrName>ppt_x</p:attrName>
                                        </p:attrNameLst>
                                      </p:cBhvr>
                                      <p:tavLst>
                                        <p:tav tm="0">
                                          <p:val>
                                            <p:strVal val="1+#ppt_w/2"/>
                                          </p:val>
                                        </p:tav>
                                        <p:tav tm="100000">
                                          <p:val>
                                            <p:strVal val="#ppt_x"/>
                                          </p:val>
                                        </p:tav>
                                      </p:tavLst>
                                    </p:anim>
                                    <p:anim calcmode="lin" valueType="num">
                                      <p:cBhvr additive="base">
                                        <p:cTn id="146" dur="500" fill="hold"/>
                                        <p:tgtEl>
                                          <p:spTgt spid="19"/>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additive="base">
                                        <p:cTn id="149" dur="500" fill="hold"/>
                                        <p:tgtEl>
                                          <p:spTgt spid="20"/>
                                        </p:tgtEl>
                                        <p:attrNameLst>
                                          <p:attrName>ppt_x</p:attrName>
                                        </p:attrNameLst>
                                      </p:cBhvr>
                                      <p:tavLst>
                                        <p:tav tm="0">
                                          <p:val>
                                            <p:strVal val="1+#ppt_w/2"/>
                                          </p:val>
                                        </p:tav>
                                        <p:tav tm="100000">
                                          <p:val>
                                            <p:strVal val="#ppt_x"/>
                                          </p:val>
                                        </p:tav>
                                      </p:tavLst>
                                    </p:anim>
                                    <p:anim calcmode="lin" valueType="num">
                                      <p:cBhvr additive="base">
                                        <p:cTn id="1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P spid="14" grpId="0"/>
      <p:bldP spid="16"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F8975B-8210-12C4-AC8D-EAB2E08F3436}"/>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7E6F92D3-898A-7DC9-A7A4-A71ABF0D72A6}"/>
              </a:ext>
            </a:extLst>
          </p:cNvPr>
          <p:cNvSpPr>
            <a:spLocks noGrp="1"/>
          </p:cNvSpPr>
          <p:nvPr>
            <p:ph type="sldNum" sz="quarter" idx="12"/>
          </p:nvPr>
        </p:nvSpPr>
        <p:spPr/>
        <p:txBody>
          <a:bodyPr/>
          <a:lstStyle/>
          <a:p>
            <a:fld id="{01F4E3DE-7827-C24F-AA90-600020D0F666}" type="slidenum">
              <a:rPr lang="en-US" smtClean="0"/>
              <a:pPr/>
              <a:t>8</a:t>
            </a:fld>
            <a:endParaRPr lang="en-US" dirty="0"/>
          </a:p>
        </p:txBody>
      </p:sp>
      <p:pic>
        <p:nvPicPr>
          <p:cNvPr id="4" name="Picture 3">
            <a:extLst>
              <a:ext uri="{FF2B5EF4-FFF2-40B4-BE49-F238E27FC236}">
                <a16:creationId xmlns:a16="http://schemas.microsoft.com/office/drawing/2014/main" id="{B2E7015D-56D9-EB50-7B2B-8CD1C531980E}"/>
              </a:ext>
            </a:extLst>
          </p:cNvPr>
          <p:cNvPicPr>
            <a:picLocks noChangeAspect="1" noChangeArrowheads="1"/>
          </p:cNvPicPr>
          <p:nvPr/>
        </p:nvPicPr>
        <p:blipFill>
          <a:blip r:embed="rId2" cstate="print"/>
          <a:srcRect/>
          <a:stretch>
            <a:fillRect/>
          </a:stretch>
        </p:blipFill>
        <p:spPr bwMode="auto">
          <a:xfrm>
            <a:off x="391511" y="780430"/>
            <a:ext cx="2078420" cy="2438400"/>
          </a:xfrm>
          <a:prstGeom prst="rect">
            <a:avLst/>
          </a:prstGeom>
          <a:noFill/>
          <a:ln w="9525">
            <a:noFill/>
            <a:miter lim="800000"/>
            <a:headEnd/>
            <a:tailEnd/>
          </a:ln>
          <a:effectLst/>
        </p:spPr>
      </p:pic>
      <p:sp>
        <p:nvSpPr>
          <p:cNvPr id="5" name="TextBox 4">
            <a:extLst>
              <a:ext uri="{FF2B5EF4-FFF2-40B4-BE49-F238E27FC236}">
                <a16:creationId xmlns:a16="http://schemas.microsoft.com/office/drawing/2014/main" id="{1C3DB82E-6F93-598B-58CD-1385193DB86D}"/>
              </a:ext>
            </a:extLst>
          </p:cNvPr>
          <p:cNvSpPr txBox="1"/>
          <p:nvPr/>
        </p:nvSpPr>
        <p:spPr>
          <a:xfrm>
            <a:off x="31532" y="3142630"/>
            <a:ext cx="2590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Malnutrition</a:t>
            </a:r>
          </a:p>
        </p:txBody>
      </p:sp>
      <p:pic>
        <p:nvPicPr>
          <p:cNvPr id="6" name="Picture 5">
            <a:extLst>
              <a:ext uri="{FF2B5EF4-FFF2-40B4-BE49-F238E27FC236}">
                <a16:creationId xmlns:a16="http://schemas.microsoft.com/office/drawing/2014/main" id="{3881AE08-2A89-73D3-F373-61CC3C1B00D1}"/>
              </a:ext>
            </a:extLst>
          </p:cNvPr>
          <p:cNvPicPr>
            <a:picLocks noChangeAspect="1" noChangeArrowheads="1"/>
          </p:cNvPicPr>
          <p:nvPr/>
        </p:nvPicPr>
        <p:blipFill>
          <a:blip r:embed="rId3" cstate="print"/>
          <a:srcRect/>
          <a:stretch>
            <a:fillRect/>
          </a:stretch>
        </p:blipFill>
        <p:spPr bwMode="auto">
          <a:xfrm>
            <a:off x="2982311" y="856630"/>
            <a:ext cx="2590800" cy="2362200"/>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CA8C3047-B960-0992-B813-A6AAD47E0B34}"/>
              </a:ext>
            </a:extLst>
          </p:cNvPr>
          <p:cNvSpPr txBox="1"/>
          <p:nvPr/>
        </p:nvSpPr>
        <p:spPr>
          <a:xfrm>
            <a:off x="2622332" y="3218830"/>
            <a:ext cx="2590800" cy="38100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Illegal Fishing</a:t>
            </a:r>
          </a:p>
        </p:txBody>
      </p:sp>
      <p:pic>
        <p:nvPicPr>
          <p:cNvPr id="8" name="Picture 7">
            <a:extLst>
              <a:ext uri="{FF2B5EF4-FFF2-40B4-BE49-F238E27FC236}">
                <a16:creationId xmlns:a16="http://schemas.microsoft.com/office/drawing/2014/main" id="{342DA447-240A-9BC5-6CA9-DF454F8DC82A}"/>
              </a:ext>
            </a:extLst>
          </p:cNvPr>
          <p:cNvPicPr>
            <a:picLocks noChangeAspect="1" noChangeArrowheads="1"/>
          </p:cNvPicPr>
          <p:nvPr/>
        </p:nvPicPr>
        <p:blipFill>
          <a:blip r:embed="rId4" cstate="print"/>
          <a:srcRect/>
          <a:stretch>
            <a:fillRect/>
          </a:stretch>
        </p:blipFill>
        <p:spPr bwMode="auto">
          <a:xfrm>
            <a:off x="5883166" y="625770"/>
            <a:ext cx="2590800" cy="2362200"/>
          </a:xfrm>
          <a:prstGeom prst="rect">
            <a:avLst/>
          </a:prstGeom>
          <a:noFill/>
          <a:ln w="9525">
            <a:noFill/>
            <a:miter lim="800000"/>
            <a:headEnd/>
            <a:tailEnd/>
          </a:ln>
          <a:effectLst/>
        </p:spPr>
      </p:pic>
      <p:sp>
        <p:nvSpPr>
          <p:cNvPr id="9" name="TextBox 8">
            <a:extLst>
              <a:ext uri="{FF2B5EF4-FFF2-40B4-BE49-F238E27FC236}">
                <a16:creationId xmlns:a16="http://schemas.microsoft.com/office/drawing/2014/main" id="{6600E792-7851-D7AE-AF09-74A0377EE628}"/>
              </a:ext>
            </a:extLst>
          </p:cNvPr>
          <p:cNvSpPr txBox="1"/>
          <p:nvPr/>
        </p:nvSpPr>
        <p:spPr>
          <a:xfrm>
            <a:off x="5573111" y="2987970"/>
            <a:ext cx="304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Money Duplication</a:t>
            </a:r>
          </a:p>
        </p:txBody>
      </p:sp>
      <p:pic>
        <p:nvPicPr>
          <p:cNvPr id="10" name="Picture 9">
            <a:extLst>
              <a:ext uri="{FF2B5EF4-FFF2-40B4-BE49-F238E27FC236}">
                <a16:creationId xmlns:a16="http://schemas.microsoft.com/office/drawing/2014/main" id="{C4899FA9-810A-BE37-6FA5-89A42E6231E9}"/>
              </a:ext>
            </a:extLst>
          </p:cNvPr>
          <p:cNvPicPr>
            <a:picLocks noChangeAspect="1" noChangeArrowheads="1"/>
          </p:cNvPicPr>
          <p:nvPr/>
        </p:nvPicPr>
        <p:blipFill>
          <a:blip r:embed="rId5" cstate="print"/>
          <a:srcRect/>
          <a:stretch>
            <a:fillRect/>
          </a:stretch>
        </p:blipFill>
        <p:spPr bwMode="auto">
          <a:xfrm>
            <a:off x="8877300" y="1161430"/>
            <a:ext cx="2209800" cy="1981200"/>
          </a:xfrm>
          <a:prstGeom prst="rect">
            <a:avLst/>
          </a:prstGeom>
          <a:noFill/>
          <a:ln w="9525">
            <a:noFill/>
            <a:miter lim="800000"/>
            <a:headEnd/>
            <a:tailEnd/>
          </a:ln>
          <a:effectLst/>
        </p:spPr>
      </p:pic>
      <p:sp>
        <p:nvSpPr>
          <p:cNvPr id="11" name="TextBox 13">
            <a:extLst>
              <a:ext uri="{FF2B5EF4-FFF2-40B4-BE49-F238E27FC236}">
                <a16:creationId xmlns:a16="http://schemas.microsoft.com/office/drawing/2014/main" id="{3772754B-B26D-7EE3-1CDD-FFBB29BF6481}"/>
              </a:ext>
            </a:extLst>
          </p:cNvPr>
          <p:cNvSpPr txBox="1"/>
          <p:nvPr/>
        </p:nvSpPr>
        <p:spPr>
          <a:xfrm>
            <a:off x="8648700" y="3142630"/>
            <a:ext cx="2438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Gambling</a:t>
            </a:r>
          </a:p>
        </p:txBody>
      </p:sp>
      <p:pic>
        <p:nvPicPr>
          <p:cNvPr id="12" name="Picture 11">
            <a:extLst>
              <a:ext uri="{FF2B5EF4-FFF2-40B4-BE49-F238E27FC236}">
                <a16:creationId xmlns:a16="http://schemas.microsoft.com/office/drawing/2014/main" id="{E8ABCA45-AFAC-2EEF-41DA-9D619B9BC3A7}"/>
              </a:ext>
            </a:extLst>
          </p:cNvPr>
          <p:cNvPicPr>
            <a:picLocks noChangeAspect="1" noChangeArrowheads="1"/>
          </p:cNvPicPr>
          <p:nvPr/>
        </p:nvPicPr>
        <p:blipFill>
          <a:blip r:embed="rId6" cstate="print"/>
          <a:srcRect/>
          <a:stretch>
            <a:fillRect/>
          </a:stretch>
        </p:blipFill>
        <p:spPr bwMode="auto">
          <a:xfrm>
            <a:off x="239111" y="3779713"/>
            <a:ext cx="2743200" cy="1905000"/>
          </a:xfrm>
          <a:prstGeom prst="rect">
            <a:avLst/>
          </a:prstGeom>
          <a:noFill/>
          <a:ln w="9525">
            <a:noFill/>
            <a:miter lim="800000"/>
            <a:headEnd/>
            <a:tailEnd/>
          </a:ln>
          <a:effectLst/>
        </p:spPr>
      </p:pic>
      <p:sp>
        <p:nvSpPr>
          <p:cNvPr id="13" name="TextBox 14">
            <a:extLst>
              <a:ext uri="{FF2B5EF4-FFF2-40B4-BE49-F238E27FC236}">
                <a16:creationId xmlns:a16="http://schemas.microsoft.com/office/drawing/2014/main" id="{38234F78-FAFD-DB75-0864-56E85A55AE74}"/>
              </a:ext>
            </a:extLst>
          </p:cNvPr>
          <p:cNvSpPr txBox="1"/>
          <p:nvPr/>
        </p:nvSpPr>
        <p:spPr>
          <a:xfrm>
            <a:off x="391511" y="5684713"/>
            <a:ext cx="2895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Illegal Border  Crossing</a:t>
            </a:r>
          </a:p>
        </p:txBody>
      </p:sp>
      <p:pic>
        <p:nvPicPr>
          <p:cNvPr id="14" name="Picture 13">
            <a:extLst>
              <a:ext uri="{FF2B5EF4-FFF2-40B4-BE49-F238E27FC236}">
                <a16:creationId xmlns:a16="http://schemas.microsoft.com/office/drawing/2014/main" id="{74C3F481-16E3-8687-E38D-0C0DAE6A8D46}"/>
              </a:ext>
            </a:extLst>
          </p:cNvPr>
          <p:cNvPicPr>
            <a:picLocks noChangeAspect="1" noChangeArrowheads="1"/>
          </p:cNvPicPr>
          <p:nvPr/>
        </p:nvPicPr>
        <p:blipFill>
          <a:blip r:embed="rId7" cstate="print"/>
          <a:srcRect/>
          <a:stretch>
            <a:fillRect/>
          </a:stretch>
        </p:blipFill>
        <p:spPr bwMode="auto">
          <a:xfrm>
            <a:off x="4277711" y="3779713"/>
            <a:ext cx="2162175" cy="1905000"/>
          </a:xfrm>
          <a:prstGeom prst="rect">
            <a:avLst/>
          </a:prstGeom>
          <a:noFill/>
          <a:ln w="9525">
            <a:noFill/>
            <a:miter lim="800000"/>
            <a:headEnd/>
            <a:tailEnd/>
          </a:ln>
          <a:effectLst/>
        </p:spPr>
      </p:pic>
      <p:sp>
        <p:nvSpPr>
          <p:cNvPr id="15" name="TextBox 16">
            <a:extLst>
              <a:ext uri="{FF2B5EF4-FFF2-40B4-BE49-F238E27FC236}">
                <a16:creationId xmlns:a16="http://schemas.microsoft.com/office/drawing/2014/main" id="{76D8EC00-225F-B27B-5221-839C51EB30C8}"/>
              </a:ext>
            </a:extLst>
          </p:cNvPr>
          <p:cNvSpPr txBox="1"/>
          <p:nvPr/>
        </p:nvSpPr>
        <p:spPr>
          <a:xfrm>
            <a:off x="3917732" y="5569033"/>
            <a:ext cx="2286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Blind Justice</a:t>
            </a:r>
          </a:p>
        </p:txBody>
      </p:sp>
      <p:pic>
        <p:nvPicPr>
          <p:cNvPr id="18" name="Picture 17">
            <a:extLst>
              <a:ext uri="{FF2B5EF4-FFF2-40B4-BE49-F238E27FC236}">
                <a16:creationId xmlns:a16="http://schemas.microsoft.com/office/drawing/2014/main" id="{AD7FE917-316D-F20A-42F7-45C968BC663F}"/>
              </a:ext>
            </a:extLst>
          </p:cNvPr>
          <p:cNvPicPr>
            <a:picLocks noChangeAspect="1"/>
          </p:cNvPicPr>
          <p:nvPr/>
        </p:nvPicPr>
        <p:blipFill>
          <a:blip r:embed="rId8"/>
          <a:stretch>
            <a:fillRect/>
          </a:stretch>
        </p:blipFill>
        <p:spPr>
          <a:xfrm>
            <a:off x="7370379" y="3742051"/>
            <a:ext cx="3923314" cy="2196314"/>
          </a:xfrm>
          <a:prstGeom prst="rect">
            <a:avLst/>
          </a:prstGeom>
        </p:spPr>
      </p:pic>
      <p:sp>
        <p:nvSpPr>
          <p:cNvPr id="19" name="Rectangle 18">
            <a:extLst>
              <a:ext uri="{FF2B5EF4-FFF2-40B4-BE49-F238E27FC236}">
                <a16:creationId xmlns:a16="http://schemas.microsoft.com/office/drawing/2014/main" id="{943951BC-47E7-0462-AECC-688DDA339BB2}"/>
              </a:ext>
            </a:extLst>
          </p:cNvPr>
          <p:cNvSpPr/>
          <p:nvPr/>
        </p:nvSpPr>
        <p:spPr>
          <a:xfrm>
            <a:off x="9001707" y="5938365"/>
            <a:ext cx="1960986" cy="646331"/>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 On….</a:t>
            </a:r>
            <a:endParaRPr lang="en-US"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0" name="TextBox 19"/>
          <p:cNvSpPr txBox="1"/>
          <p:nvPr/>
        </p:nvSpPr>
        <p:spPr>
          <a:xfrm>
            <a:off x="838200" y="134099"/>
            <a:ext cx="10382026" cy="646331"/>
          </a:xfrm>
          <a:prstGeom prst="rect">
            <a:avLst/>
          </a:prstGeom>
          <a:noFill/>
        </p:spPr>
        <p:txBody>
          <a:bodyPr wrap="square" rtlCol="0">
            <a:spAutoFit/>
          </a:bodyPr>
          <a:lstStyle/>
          <a:p>
            <a:pPr algn="ctr"/>
            <a:r>
              <a:rPr lang="en-CA" sz="3600" b="1" dirty="0">
                <a:solidFill>
                  <a:srgbClr val="FF0000"/>
                </a:solidFill>
              </a:rPr>
              <a:t>Need of Randomized Response Techniques</a:t>
            </a:r>
            <a:endParaRPr lang="en-US" sz="3600" dirty="0">
              <a:solidFill>
                <a:srgbClr val="FF0000"/>
              </a:solidFill>
            </a:endParaRPr>
          </a:p>
        </p:txBody>
      </p:sp>
    </p:spTree>
    <p:extLst>
      <p:ext uri="{BB962C8B-B14F-4D97-AF65-F5344CB8AC3E}">
        <p14:creationId xmlns:p14="http://schemas.microsoft.com/office/powerpoint/2010/main" val="271367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by="(-#ppt_w*2)" calcmode="lin" valueType="num">
                                      <p:cBhvr rctx="PPT">
                                        <p:cTn id="7" dur="500" autoRev="1" fill="hold">
                                          <p:stCondLst>
                                            <p:cond delay="0"/>
                                          </p:stCondLst>
                                        </p:cTn>
                                        <p:tgtEl>
                                          <p:spTgt spid="20"/>
                                        </p:tgtEl>
                                        <p:attrNameLst>
                                          <p:attrName>ppt_w</p:attrName>
                                        </p:attrNameLst>
                                      </p:cBhvr>
                                    </p:anim>
                                    <p:anim by="(#ppt_w*0.50)" calcmode="lin" valueType="num">
                                      <p:cBhvr>
                                        <p:cTn id="8" dur="500" decel="50000" autoRev="1" fill="hold">
                                          <p:stCondLst>
                                            <p:cond delay="0"/>
                                          </p:stCondLst>
                                        </p:cTn>
                                        <p:tgtEl>
                                          <p:spTgt spid="20"/>
                                        </p:tgtEl>
                                        <p:attrNameLst>
                                          <p:attrName>ppt_x</p:attrName>
                                        </p:attrNameLst>
                                      </p:cBhvr>
                                    </p:anim>
                                    <p:anim from="(-#ppt_h/2)" to="(#ppt_y)" calcmode="lin" valueType="num">
                                      <p:cBhvr>
                                        <p:cTn id="9" dur="1000" fill="hold">
                                          <p:stCondLst>
                                            <p:cond delay="0"/>
                                          </p:stCondLst>
                                        </p:cTn>
                                        <p:tgtEl>
                                          <p:spTgt spid="20"/>
                                        </p:tgtEl>
                                        <p:attrNameLst>
                                          <p:attrName>ppt_y</p:attrName>
                                        </p:attrNameLst>
                                      </p:cBhvr>
                                    </p:anim>
                                    <p:animRot by="21600000">
                                      <p:cBhvr>
                                        <p:cTn id="10" dur="1000" fill="hold">
                                          <p:stCondLst>
                                            <p:cond delay="0"/>
                                          </p:stCondLst>
                                        </p:cTn>
                                        <p:tgtEl>
                                          <p:spTgt spid="2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12"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80">
                                          <p:stCondLst>
                                            <p:cond delay="0"/>
                                          </p:stCondLst>
                                        </p:cTn>
                                        <p:tgtEl>
                                          <p:spTgt spid="8"/>
                                        </p:tgtEl>
                                      </p:cBhvr>
                                    </p:animEffect>
                                    <p:anim calcmode="lin" valueType="num">
                                      <p:cBhvr>
                                        <p:cTn id="3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1" dur="26">
                                          <p:stCondLst>
                                            <p:cond delay="650"/>
                                          </p:stCondLst>
                                        </p:cTn>
                                        <p:tgtEl>
                                          <p:spTgt spid="8"/>
                                        </p:tgtEl>
                                      </p:cBhvr>
                                      <p:to x="100000" y="60000"/>
                                    </p:animScale>
                                    <p:animScale>
                                      <p:cBhvr>
                                        <p:cTn id="42" dur="166" decel="50000">
                                          <p:stCondLst>
                                            <p:cond delay="676"/>
                                          </p:stCondLst>
                                        </p:cTn>
                                        <p:tgtEl>
                                          <p:spTgt spid="8"/>
                                        </p:tgtEl>
                                      </p:cBhvr>
                                      <p:to x="100000" y="100000"/>
                                    </p:animScale>
                                    <p:animScale>
                                      <p:cBhvr>
                                        <p:cTn id="43" dur="26">
                                          <p:stCondLst>
                                            <p:cond delay="1312"/>
                                          </p:stCondLst>
                                        </p:cTn>
                                        <p:tgtEl>
                                          <p:spTgt spid="8"/>
                                        </p:tgtEl>
                                      </p:cBhvr>
                                      <p:to x="100000" y="80000"/>
                                    </p:animScale>
                                    <p:animScale>
                                      <p:cBhvr>
                                        <p:cTn id="44" dur="166" decel="50000">
                                          <p:stCondLst>
                                            <p:cond delay="1338"/>
                                          </p:stCondLst>
                                        </p:cTn>
                                        <p:tgtEl>
                                          <p:spTgt spid="8"/>
                                        </p:tgtEl>
                                      </p:cBhvr>
                                      <p:to x="100000" y="100000"/>
                                    </p:animScale>
                                    <p:animScale>
                                      <p:cBhvr>
                                        <p:cTn id="45" dur="26">
                                          <p:stCondLst>
                                            <p:cond delay="1642"/>
                                          </p:stCondLst>
                                        </p:cTn>
                                        <p:tgtEl>
                                          <p:spTgt spid="8"/>
                                        </p:tgtEl>
                                      </p:cBhvr>
                                      <p:to x="100000" y="90000"/>
                                    </p:animScale>
                                    <p:animScale>
                                      <p:cBhvr>
                                        <p:cTn id="46" dur="166" decel="50000">
                                          <p:stCondLst>
                                            <p:cond delay="1668"/>
                                          </p:stCondLst>
                                        </p:cTn>
                                        <p:tgtEl>
                                          <p:spTgt spid="8"/>
                                        </p:tgtEl>
                                      </p:cBhvr>
                                      <p:to x="100000" y="100000"/>
                                    </p:animScale>
                                    <p:animScale>
                                      <p:cBhvr>
                                        <p:cTn id="47" dur="26">
                                          <p:stCondLst>
                                            <p:cond delay="1808"/>
                                          </p:stCondLst>
                                        </p:cTn>
                                        <p:tgtEl>
                                          <p:spTgt spid="8"/>
                                        </p:tgtEl>
                                      </p:cBhvr>
                                      <p:to x="100000" y="95000"/>
                                    </p:animScale>
                                    <p:animScale>
                                      <p:cBhvr>
                                        <p:cTn id="48" dur="166" decel="50000">
                                          <p:stCondLst>
                                            <p:cond delay="1834"/>
                                          </p:stCondLst>
                                        </p:cTn>
                                        <p:tgtEl>
                                          <p:spTgt spid="8"/>
                                        </p:tgtEl>
                                      </p:cBhvr>
                                      <p:to x="100000" y="100000"/>
                                    </p:animScale>
                                  </p:childTnLst>
                                </p:cTn>
                              </p:par>
                              <p:par>
                                <p:cTn id="49" presetID="26"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0-#ppt_h/2"/>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6" fill="hold"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1+#ppt_w/2"/>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par>
                                <p:cTn id="91" presetID="2" presetClass="entr" presetSubtype="6"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1+#ppt_w/2"/>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9"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additive="base">
                                        <p:cTn id="99" dur="500" fill="hold"/>
                                        <p:tgtEl>
                                          <p:spTgt spid="18"/>
                                        </p:tgtEl>
                                        <p:attrNameLst>
                                          <p:attrName>ppt_x</p:attrName>
                                        </p:attrNameLst>
                                      </p:cBhvr>
                                      <p:tavLst>
                                        <p:tav tm="0">
                                          <p:val>
                                            <p:strVal val="0-#ppt_w/2"/>
                                          </p:val>
                                        </p:tav>
                                        <p:tav tm="100000">
                                          <p:val>
                                            <p:strVal val="#ppt_x"/>
                                          </p:val>
                                        </p:tav>
                                      </p:tavLst>
                                    </p:anim>
                                    <p:anim calcmode="lin" valueType="num">
                                      <p:cBhvr additive="base">
                                        <p:cTn id="10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p:cTn id="105" dur="500" fill="hold"/>
                                        <p:tgtEl>
                                          <p:spTgt spid="19"/>
                                        </p:tgtEl>
                                        <p:attrNameLst>
                                          <p:attrName>ppt_w</p:attrName>
                                        </p:attrNameLst>
                                      </p:cBhvr>
                                      <p:tavLst>
                                        <p:tav tm="0">
                                          <p:val>
                                            <p:fltVal val="0"/>
                                          </p:val>
                                        </p:tav>
                                        <p:tav tm="100000">
                                          <p:val>
                                            <p:strVal val="#ppt_w"/>
                                          </p:val>
                                        </p:tav>
                                      </p:tavLst>
                                    </p:anim>
                                    <p:anim calcmode="lin" valueType="num">
                                      <p:cBhvr>
                                        <p:cTn id="106" dur="500" fill="hold"/>
                                        <p:tgtEl>
                                          <p:spTgt spid="19"/>
                                        </p:tgtEl>
                                        <p:attrNameLst>
                                          <p:attrName>ppt_h</p:attrName>
                                        </p:attrNameLst>
                                      </p:cBhvr>
                                      <p:tavLst>
                                        <p:tav tm="0">
                                          <p:val>
                                            <p:fltVal val="0"/>
                                          </p:val>
                                        </p:tav>
                                        <p:tav tm="100000">
                                          <p:val>
                                            <p:strVal val="#ppt_h"/>
                                          </p:val>
                                        </p:tav>
                                      </p:tavLst>
                                    </p:anim>
                                    <p:anim calcmode="lin" valueType="num">
                                      <p:cBhvr>
                                        <p:cTn id="107" dur="500" fill="hold"/>
                                        <p:tgtEl>
                                          <p:spTgt spid="19"/>
                                        </p:tgtEl>
                                        <p:attrNameLst>
                                          <p:attrName>style.rotation</p:attrName>
                                        </p:attrNameLst>
                                      </p:cBhvr>
                                      <p:tavLst>
                                        <p:tav tm="0">
                                          <p:val>
                                            <p:fltVal val="360"/>
                                          </p:val>
                                        </p:tav>
                                        <p:tav tm="100000">
                                          <p:val>
                                            <p:fltVal val="0"/>
                                          </p:val>
                                        </p:tav>
                                      </p:tavLst>
                                    </p:anim>
                                    <p:animEffect transition="in" filter="fade">
                                      <p:cBhvr>
                                        <p:cTn id="10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860D1-0892-F453-763E-2502BD39806E}"/>
              </a:ext>
            </a:extLst>
          </p:cNvPr>
          <p:cNvSpPr>
            <a:spLocks noGrp="1"/>
          </p:cNvSpPr>
          <p:nvPr>
            <p:ph type="dt" sz="half" idx="10"/>
          </p:nvPr>
        </p:nvSpPr>
        <p:spPr/>
        <p:txBody>
          <a:bodyPr/>
          <a:lstStyle/>
          <a:p>
            <a:fld id="{437351F6-BAD4-4298-AB0B-3F47D742C8F7}" type="datetime1">
              <a:rPr lang="en-US" smtClean="0"/>
              <a:pPr/>
              <a:t>8/4/2024</a:t>
            </a:fld>
            <a:endParaRPr lang="en-US" dirty="0"/>
          </a:p>
        </p:txBody>
      </p:sp>
      <p:sp>
        <p:nvSpPr>
          <p:cNvPr id="3" name="Slide Number Placeholder 2">
            <a:extLst>
              <a:ext uri="{FF2B5EF4-FFF2-40B4-BE49-F238E27FC236}">
                <a16:creationId xmlns:a16="http://schemas.microsoft.com/office/drawing/2014/main" id="{5B0908DD-EDCE-F66E-4FBE-B713D707BCF7}"/>
              </a:ext>
            </a:extLst>
          </p:cNvPr>
          <p:cNvSpPr>
            <a:spLocks noGrp="1"/>
          </p:cNvSpPr>
          <p:nvPr>
            <p:ph type="sldNum" sz="quarter" idx="12"/>
          </p:nvPr>
        </p:nvSpPr>
        <p:spPr/>
        <p:txBody>
          <a:bodyPr/>
          <a:lstStyle/>
          <a:p>
            <a:fld id="{01F4E3DE-7827-C24F-AA90-600020D0F666}" type="slidenum">
              <a:rPr lang="en-US" smtClean="0"/>
              <a:pPr/>
              <a:t>9</a:t>
            </a:fld>
            <a:endParaRPr lang="en-US" dirty="0"/>
          </a:p>
        </p:txBody>
      </p:sp>
      <p:sp>
        <p:nvSpPr>
          <p:cNvPr id="6" name="TextBox 5">
            <a:extLst>
              <a:ext uri="{FF2B5EF4-FFF2-40B4-BE49-F238E27FC236}">
                <a16:creationId xmlns:a16="http://schemas.microsoft.com/office/drawing/2014/main" id="{969423E2-2794-C112-0906-D33A79B5214E}"/>
              </a:ext>
            </a:extLst>
          </p:cNvPr>
          <p:cNvSpPr txBox="1"/>
          <p:nvPr/>
        </p:nvSpPr>
        <p:spPr>
          <a:xfrm>
            <a:off x="838200" y="136525"/>
            <a:ext cx="2844443" cy="584775"/>
          </a:xfrm>
          <a:prstGeom prst="rect">
            <a:avLst/>
          </a:prstGeom>
          <a:noFill/>
        </p:spPr>
        <p:txBody>
          <a:bodyPr wrap="square">
            <a:spAutoFit/>
          </a:bodyPr>
          <a:lstStyle/>
          <a:p>
            <a:r>
              <a:rPr lang="en-US" sz="3200" dirty="0">
                <a:solidFill>
                  <a:srgbClr val="FF0000"/>
                </a:solidFill>
              </a:rPr>
              <a:t>Warner (1965):</a:t>
            </a:r>
          </a:p>
        </p:txBody>
      </p:sp>
      <p:pic>
        <p:nvPicPr>
          <p:cNvPr id="7" name="Picture 6">
            <a:extLst>
              <a:ext uri="{FF2B5EF4-FFF2-40B4-BE49-F238E27FC236}">
                <a16:creationId xmlns:a16="http://schemas.microsoft.com/office/drawing/2014/main" id="{BD3E7888-66D4-D473-B172-53792E9F0477}"/>
              </a:ext>
            </a:extLst>
          </p:cNvPr>
          <p:cNvPicPr>
            <a:picLocks noChangeAspect="1" noChangeArrowheads="1"/>
          </p:cNvPicPr>
          <p:nvPr/>
        </p:nvPicPr>
        <p:blipFill>
          <a:blip r:embed="rId3"/>
          <a:srcRect/>
          <a:stretch>
            <a:fillRect/>
          </a:stretch>
        </p:blipFill>
        <p:spPr bwMode="auto">
          <a:xfrm>
            <a:off x="687772" y="806324"/>
            <a:ext cx="2743200" cy="4049455"/>
          </a:xfrm>
          <a:prstGeom prst="rect">
            <a:avLst/>
          </a:prstGeom>
          <a:noFill/>
          <a:ln w="9525">
            <a:noFill/>
            <a:miter lim="800000"/>
            <a:headEnd/>
            <a:tailEnd/>
          </a:ln>
          <a:effectLst/>
        </p:spPr>
      </p:pic>
      <p:pic>
        <p:nvPicPr>
          <p:cNvPr id="11" name="Picture 10">
            <a:extLst>
              <a:ext uri="{FF2B5EF4-FFF2-40B4-BE49-F238E27FC236}">
                <a16:creationId xmlns:a16="http://schemas.microsoft.com/office/drawing/2014/main" id="{8371EBB7-7E84-5569-D987-BBB9F2F43C03}"/>
              </a:ext>
            </a:extLst>
          </p:cNvPr>
          <p:cNvPicPr>
            <a:picLocks noChangeAspect="1" noChangeArrowheads="1"/>
          </p:cNvPicPr>
          <p:nvPr/>
        </p:nvPicPr>
        <p:blipFill>
          <a:blip r:embed="rId4" cstate="print"/>
          <a:srcRect/>
          <a:stretch>
            <a:fillRect/>
          </a:stretch>
        </p:blipFill>
        <p:spPr bwMode="auto">
          <a:xfrm>
            <a:off x="4292207" y="496556"/>
            <a:ext cx="2514600" cy="1752600"/>
          </a:xfrm>
          <a:prstGeom prst="rect">
            <a:avLst/>
          </a:prstGeom>
          <a:noFill/>
          <a:ln w="9525">
            <a:noFill/>
            <a:miter lim="800000"/>
            <a:headEnd/>
            <a:tailEnd/>
          </a:ln>
        </p:spPr>
      </p:pic>
      <p:grpSp>
        <p:nvGrpSpPr>
          <p:cNvPr id="12" name="Group 11">
            <a:extLst>
              <a:ext uri="{FF2B5EF4-FFF2-40B4-BE49-F238E27FC236}">
                <a16:creationId xmlns:a16="http://schemas.microsoft.com/office/drawing/2014/main" id="{CC9F4405-4EA6-DB1A-EF0C-69FD117FA6D0}"/>
              </a:ext>
            </a:extLst>
          </p:cNvPr>
          <p:cNvGrpSpPr/>
          <p:nvPr/>
        </p:nvGrpSpPr>
        <p:grpSpPr>
          <a:xfrm>
            <a:off x="7692910" y="339189"/>
            <a:ext cx="1864653" cy="1932059"/>
            <a:chOff x="6794679" y="3475164"/>
            <a:chExt cx="2057400" cy="2239836"/>
          </a:xfrm>
        </p:grpSpPr>
        <p:grpSp>
          <p:nvGrpSpPr>
            <p:cNvPr id="13" name="Group 12">
              <a:extLst>
                <a:ext uri="{FF2B5EF4-FFF2-40B4-BE49-F238E27FC236}">
                  <a16:creationId xmlns:a16="http://schemas.microsoft.com/office/drawing/2014/main" id="{CB44CB2B-02B4-376B-32D9-05796CCCDFBE}"/>
                </a:ext>
              </a:extLst>
            </p:cNvPr>
            <p:cNvGrpSpPr/>
            <p:nvPr/>
          </p:nvGrpSpPr>
          <p:grpSpPr>
            <a:xfrm>
              <a:off x="6794679" y="3475164"/>
              <a:ext cx="2057400" cy="2239836"/>
              <a:chOff x="6794679" y="3932364"/>
              <a:chExt cx="2057400" cy="2239836"/>
            </a:xfrm>
          </p:grpSpPr>
          <p:grpSp>
            <p:nvGrpSpPr>
              <p:cNvPr id="15" name="Group 14">
                <a:extLst>
                  <a:ext uri="{FF2B5EF4-FFF2-40B4-BE49-F238E27FC236}">
                    <a16:creationId xmlns:a16="http://schemas.microsoft.com/office/drawing/2014/main" id="{20655BCD-C07D-4BE2-E196-11E46D502D30}"/>
                  </a:ext>
                </a:extLst>
              </p:cNvPr>
              <p:cNvGrpSpPr/>
              <p:nvPr/>
            </p:nvGrpSpPr>
            <p:grpSpPr>
              <a:xfrm>
                <a:off x="6794679" y="3932364"/>
                <a:ext cx="2057400" cy="2239836"/>
                <a:chOff x="6858000" y="2332164"/>
                <a:chExt cx="2057400" cy="2239836"/>
              </a:xfrm>
            </p:grpSpPr>
            <p:sp>
              <p:nvSpPr>
                <p:cNvPr id="17" name="Pie 7">
                  <a:extLst>
                    <a:ext uri="{FF2B5EF4-FFF2-40B4-BE49-F238E27FC236}">
                      <a16:creationId xmlns:a16="http://schemas.microsoft.com/office/drawing/2014/main" id="{15503D07-74EE-BFFA-5F59-00DB1312ECAF}"/>
                    </a:ext>
                  </a:extLst>
                </p:cNvPr>
                <p:cNvSpPr/>
                <p:nvPr/>
              </p:nvSpPr>
              <p:spPr>
                <a:xfrm rot="20376048">
                  <a:off x="6973929" y="2332164"/>
                  <a:ext cx="1752600" cy="1752600"/>
                </a:xfrm>
                <a:prstGeom prst="pie">
                  <a:avLst>
                    <a:gd name="adj1" fmla="val 1105474"/>
                    <a:gd name="adj2" fmla="val 16200000"/>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Pie 8">
                  <a:extLst>
                    <a:ext uri="{FF2B5EF4-FFF2-40B4-BE49-F238E27FC236}">
                      <a16:creationId xmlns:a16="http://schemas.microsoft.com/office/drawing/2014/main" id="{18EDD7A9-B2A2-0754-A5B2-613B5D1932D7}"/>
                    </a:ext>
                  </a:extLst>
                </p:cNvPr>
                <p:cNvSpPr/>
                <p:nvPr/>
              </p:nvSpPr>
              <p:spPr>
                <a:xfrm rot="5400000">
                  <a:off x="6970053" y="2332164"/>
                  <a:ext cx="1752600" cy="1752600"/>
                </a:xfrm>
                <a:prstGeom prst="pie">
                  <a:avLst>
                    <a:gd name="adj1" fmla="val 9500251"/>
                    <a:gd name="adj2" fmla="val 16175146"/>
                  </a:avLst>
                </a:prstGeom>
                <a:gradFill flip="none" rotWithShape="1">
                  <a:gsLst>
                    <a:gs pos="0">
                      <a:srgbClr val="5E9EFF"/>
                    </a:gs>
                    <a:gs pos="39999">
                      <a:srgbClr val="85C2FF"/>
                    </a:gs>
                    <a:gs pos="70000">
                      <a:srgbClr val="C4D6EB"/>
                    </a:gs>
                    <a:gs pos="100000">
                      <a:srgbClr val="FFEBFA"/>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cxnSp>
              <p:nvCxnSpPr>
                <p:cNvPr id="19" name="Straight Arrow Connector 18">
                  <a:extLst>
                    <a:ext uri="{FF2B5EF4-FFF2-40B4-BE49-F238E27FC236}">
                      <a16:creationId xmlns:a16="http://schemas.microsoft.com/office/drawing/2014/main" id="{C82283FE-F40E-6300-390B-BEEF60FB67AD}"/>
                    </a:ext>
                  </a:extLst>
                </p:cNvPr>
                <p:cNvCxnSpPr/>
                <p:nvPr/>
              </p:nvCxnSpPr>
              <p:spPr>
                <a:xfrm rot="5400000" flipH="1" flipV="1">
                  <a:off x="7848600" y="2743200"/>
                  <a:ext cx="457200" cy="457200"/>
                </a:xfrm>
                <a:prstGeom prst="straightConnector1">
                  <a:avLst/>
                </a:prstGeom>
                <a:ln w="50800">
                  <a:noFill/>
                  <a:tailEnd type="arrow"/>
                </a:ln>
              </p:spPr>
              <p:style>
                <a:lnRef idx="1">
                  <a:schemeClr val="accent1"/>
                </a:lnRef>
                <a:fillRef idx="0">
                  <a:schemeClr val="accent1"/>
                </a:fillRef>
                <a:effectRef idx="0">
                  <a:schemeClr val="accent1"/>
                </a:effectRef>
                <a:fontRef idx="minor">
                  <a:schemeClr val="tx1"/>
                </a:fontRef>
              </p:style>
            </p:cxnSp>
            <p:sp>
              <p:nvSpPr>
                <p:cNvPr id="20" name="TextBox 13">
                  <a:extLst>
                    <a:ext uri="{FF2B5EF4-FFF2-40B4-BE49-F238E27FC236}">
                      <a16:creationId xmlns:a16="http://schemas.microsoft.com/office/drawing/2014/main" id="{A5A2EFD3-7510-AE5B-0535-81CF0E9F1432}"/>
                    </a:ext>
                  </a:extLst>
                </p:cNvPr>
                <p:cNvSpPr txBox="1"/>
                <p:nvPr/>
              </p:nvSpPr>
              <p:spPr>
                <a:xfrm>
                  <a:off x="7848600" y="2514600"/>
                  <a:ext cx="228600" cy="369332"/>
                </a:xfrm>
                <a:prstGeom prst="rect">
                  <a:avLst/>
                </a:prstGeom>
                <a:noFill/>
                <a:ln>
                  <a:noFill/>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t>P</a:t>
                  </a:r>
                </a:p>
              </p:txBody>
            </p:sp>
            <p:sp>
              <p:nvSpPr>
                <p:cNvPr id="21" name="TextBox 15">
                  <a:extLst>
                    <a:ext uri="{FF2B5EF4-FFF2-40B4-BE49-F238E27FC236}">
                      <a16:creationId xmlns:a16="http://schemas.microsoft.com/office/drawing/2014/main" id="{BA613159-7414-5148-E9AF-B2831E8369A1}"/>
                    </a:ext>
                  </a:extLst>
                </p:cNvPr>
                <p:cNvSpPr txBox="1"/>
                <p:nvPr/>
              </p:nvSpPr>
              <p:spPr>
                <a:xfrm>
                  <a:off x="6858000" y="4264223"/>
                  <a:ext cx="2057400" cy="307777"/>
                </a:xfrm>
                <a:prstGeom prst="rect">
                  <a:avLst/>
                </a:prstGeom>
                <a:noFill/>
                <a:ln>
                  <a:noFill/>
                </a:ln>
              </p:spPr>
              <p:txBody>
                <a:bodyPr wrap="square" lIns="0" tIns="0" rIns="0" bIns="0" rtlCol="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t>Spinner</a:t>
                  </a:r>
                </a:p>
              </p:txBody>
            </p:sp>
          </p:grpSp>
          <p:sp>
            <p:nvSpPr>
              <p:cNvPr id="16" name="TextBox 14">
                <a:extLst>
                  <a:ext uri="{FF2B5EF4-FFF2-40B4-BE49-F238E27FC236}">
                    <a16:creationId xmlns:a16="http://schemas.microsoft.com/office/drawing/2014/main" id="{A1DE3091-9A49-1E97-1B07-ADA15FA45A8F}"/>
                  </a:ext>
                </a:extLst>
              </p:cNvPr>
              <p:cNvSpPr txBox="1"/>
              <p:nvPr/>
            </p:nvSpPr>
            <p:spPr>
              <a:xfrm>
                <a:off x="7391400" y="4964668"/>
                <a:ext cx="762000" cy="36933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latin typeface="+mj-lt"/>
                  </a:rPr>
                  <a:t>1</a:t>
                </a:r>
                <a:r>
                  <a:rPr lang="en-US" sz="2400" i="1" dirty="0">
                    <a:latin typeface="Cambria Math"/>
                    <a:ea typeface="Cambria Math"/>
                  </a:rPr>
                  <a:t>‒ </a:t>
                </a:r>
                <a:r>
                  <a:rPr lang="en-US" sz="2400" i="1" dirty="0"/>
                  <a:t>P</a:t>
                </a:r>
              </a:p>
            </p:txBody>
          </p:sp>
        </p:grpSp>
        <p:cxnSp>
          <p:nvCxnSpPr>
            <p:cNvPr id="14" name="Straight Arrow Connector 13">
              <a:extLst>
                <a:ext uri="{FF2B5EF4-FFF2-40B4-BE49-F238E27FC236}">
                  <a16:creationId xmlns:a16="http://schemas.microsoft.com/office/drawing/2014/main" id="{70F8CC94-E3D1-4B2A-0A55-0AFA65057BFF}"/>
                </a:ext>
              </a:extLst>
            </p:cNvPr>
            <p:cNvCxnSpPr/>
            <p:nvPr/>
          </p:nvCxnSpPr>
          <p:spPr>
            <a:xfrm rot="5400000" flipH="1" flipV="1">
              <a:off x="7734300" y="3924300"/>
              <a:ext cx="457200" cy="381000"/>
            </a:xfrm>
            <a:prstGeom prst="straightConnector1">
              <a:avLst/>
            </a:prstGeom>
            <a:ln w="50800">
              <a:gradFill>
                <a:gsLst>
                  <a:gs pos="0">
                    <a:srgbClr val="000082"/>
                  </a:gs>
                  <a:gs pos="30000">
                    <a:srgbClr val="66008F"/>
                  </a:gs>
                  <a:gs pos="64999">
                    <a:srgbClr val="BA0066"/>
                  </a:gs>
                  <a:gs pos="89999">
                    <a:srgbClr val="FF0000"/>
                  </a:gs>
                  <a:gs pos="100000">
                    <a:srgbClr val="FF8200"/>
                  </a:gs>
                </a:gsLst>
                <a:lin ang="5400000" scaled="0"/>
              </a:gradFill>
              <a:tailEnd type="arrow"/>
            </a:ln>
          </p:spPr>
          <p:style>
            <a:lnRef idx="1">
              <a:schemeClr val="accent1"/>
            </a:lnRef>
            <a:fillRef idx="0">
              <a:schemeClr val="accent1"/>
            </a:fillRef>
            <a:effectRef idx="0">
              <a:schemeClr val="accent1"/>
            </a:effectRef>
            <a:fontRef idx="minor">
              <a:schemeClr val="tx1"/>
            </a:fontRef>
          </p:style>
        </p:cxnSp>
      </p:grpSp>
      <p:pic>
        <p:nvPicPr>
          <p:cNvPr id="22" name="Picture 21">
            <a:extLst>
              <a:ext uri="{FF2B5EF4-FFF2-40B4-BE49-F238E27FC236}">
                <a16:creationId xmlns:a16="http://schemas.microsoft.com/office/drawing/2014/main" id="{6F3ECDEC-C5DA-0C33-3039-5E57AE495607}"/>
              </a:ext>
            </a:extLst>
          </p:cNvPr>
          <p:cNvPicPr>
            <a:picLocks noChangeAspect="1" noChangeArrowheads="1"/>
          </p:cNvPicPr>
          <p:nvPr/>
        </p:nvPicPr>
        <p:blipFill>
          <a:blip r:embed="rId5" cstate="print"/>
          <a:srcRect/>
          <a:stretch>
            <a:fillRect/>
          </a:stretch>
        </p:blipFill>
        <p:spPr bwMode="auto">
          <a:xfrm>
            <a:off x="3963714" y="2477158"/>
            <a:ext cx="4495800" cy="619125"/>
          </a:xfrm>
          <a:prstGeom prst="rect">
            <a:avLst/>
          </a:prstGeom>
          <a:noFill/>
          <a:ln w="9525">
            <a:noFill/>
            <a:miter lim="800000"/>
            <a:headEnd/>
            <a:tailEnd/>
          </a:ln>
        </p:spPr>
      </p:pic>
      <p:sp>
        <p:nvSpPr>
          <p:cNvPr id="24" name="TextBox 23">
            <a:extLst>
              <a:ext uri="{FF2B5EF4-FFF2-40B4-BE49-F238E27FC236}">
                <a16:creationId xmlns:a16="http://schemas.microsoft.com/office/drawing/2014/main" id="{756FF1E4-0AB0-0C2F-AD48-7A5321972DDE}"/>
              </a:ext>
            </a:extLst>
          </p:cNvPr>
          <p:cNvSpPr txBox="1"/>
          <p:nvPr/>
        </p:nvSpPr>
        <p:spPr>
          <a:xfrm>
            <a:off x="3822482" y="3377628"/>
            <a:ext cx="7531318" cy="400110"/>
          </a:xfrm>
          <a:prstGeom prst="rect">
            <a:avLst/>
          </a:prstGeom>
          <a:noFill/>
        </p:spPr>
        <p:txBody>
          <a:bodyPr wrap="square">
            <a:spAutoFit/>
          </a:bodyPr>
          <a:lstStyle/>
          <a:p>
            <a:pPr>
              <a:buNone/>
            </a:pPr>
            <a:r>
              <a:rPr lang="en-US" sz="2000" dirty="0"/>
              <a:t>With the known </a:t>
            </a:r>
            <a:r>
              <a:rPr lang="en-US" sz="2000" i="1" dirty="0"/>
              <a:t>P</a:t>
            </a:r>
            <a:r>
              <a:rPr lang="en-US" sz="2000" dirty="0"/>
              <a:t>, the </a:t>
            </a:r>
            <a:r>
              <a:rPr lang="en-US" sz="2000" dirty="0">
                <a:solidFill>
                  <a:srgbClr val="FF0000"/>
                </a:solidFill>
              </a:rPr>
              <a:t>maximum likelihood estimator  </a:t>
            </a:r>
            <a:r>
              <a:rPr lang="en-US" sz="2000" dirty="0"/>
              <a:t>of </a:t>
            </a:r>
            <a:r>
              <a:rPr lang="el-GR" sz="2000" dirty="0"/>
              <a:t>π</a:t>
            </a:r>
            <a:r>
              <a:rPr lang="en-US" sz="2000" dirty="0"/>
              <a:t> is: </a:t>
            </a:r>
          </a:p>
        </p:txBody>
      </p:sp>
      <p:pic>
        <p:nvPicPr>
          <p:cNvPr id="25" name="Picture 24">
            <a:extLst>
              <a:ext uri="{FF2B5EF4-FFF2-40B4-BE49-F238E27FC236}">
                <a16:creationId xmlns:a16="http://schemas.microsoft.com/office/drawing/2014/main" id="{3049CEC5-2442-9276-D708-7D357C24E202}"/>
              </a:ext>
            </a:extLst>
          </p:cNvPr>
          <p:cNvPicPr>
            <a:picLocks noChangeAspect="1"/>
          </p:cNvPicPr>
          <p:nvPr/>
        </p:nvPicPr>
        <p:blipFill>
          <a:blip r:embed="rId6"/>
          <a:stretch>
            <a:fillRect/>
          </a:stretch>
        </p:blipFill>
        <p:spPr>
          <a:xfrm>
            <a:off x="3682643" y="4059083"/>
            <a:ext cx="3244989" cy="1015896"/>
          </a:xfrm>
          <a:prstGeom prst="rect">
            <a:avLst/>
          </a:prstGeom>
        </p:spPr>
      </p:pic>
      <p:pic>
        <p:nvPicPr>
          <p:cNvPr id="27" name="Picture 26">
            <a:extLst>
              <a:ext uri="{FF2B5EF4-FFF2-40B4-BE49-F238E27FC236}">
                <a16:creationId xmlns:a16="http://schemas.microsoft.com/office/drawing/2014/main" id="{97827371-0076-24F2-75C5-1FC1E55B7182}"/>
              </a:ext>
            </a:extLst>
          </p:cNvPr>
          <p:cNvPicPr>
            <a:picLocks noChangeAspect="1"/>
          </p:cNvPicPr>
          <p:nvPr/>
        </p:nvPicPr>
        <p:blipFill>
          <a:blip r:embed="rId7"/>
          <a:stretch>
            <a:fillRect/>
          </a:stretch>
        </p:blipFill>
        <p:spPr>
          <a:xfrm>
            <a:off x="7230223" y="4059083"/>
            <a:ext cx="3963294" cy="1015897"/>
          </a:xfrm>
          <a:prstGeom prst="rect">
            <a:avLst/>
          </a:prstGeom>
        </p:spPr>
      </p:pic>
      <p:pic>
        <p:nvPicPr>
          <p:cNvPr id="28" name="Picture 27">
            <a:extLst>
              <a:ext uri="{FF2B5EF4-FFF2-40B4-BE49-F238E27FC236}">
                <a16:creationId xmlns:a16="http://schemas.microsoft.com/office/drawing/2014/main" id="{8A1D3292-DEA0-BCD6-DD20-2F86E398EE50}"/>
              </a:ext>
            </a:extLst>
          </p:cNvPr>
          <p:cNvPicPr>
            <a:picLocks noChangeAspect="1" noChangeArrowheads="1"/>
          </p:cNvPicPr>
          <p:nvPr/>
        </p:nvPicPr>
        <p:blipFill>
          <a:blip r:embed="rId8" cstate="print"/>
          <a:srcRect/>
          <a:stretch>
            <a:fillRect/>
          </a:stretch>
        </p:blipFill>
        <p:spPr bwMode="auto">
          <a:xfrm>
            <a:off x="6806807" y="5152946"/>
            <a:ext cx="4810125" cy="1543050"/>
          </a:xfrm>
          <a:prstGeom prst="rect">
            <a:avLst/>
          </a:prstGeom>
          <a:noFill/>
          <a:ln w="9525">
            <a:noFill/>
            <a:miter lim="800000"/>
            <a:headEnd/>
            <a:tailEnd/>
          </a:ln>
        </p:spPr>
      </p:pic>
      <p:sp>
        <p:nvSpPr>
          <p:cNvPr id="29" name="TextBox 28">
            <a:extLst>
              <a:ext uri="{FF2B5EF4-FFF2-40B4-BE49-F238E27FC236}">
                <a16:creationId xmlns:a16="http://schemas.microsoft.com/office/drawing/2014/main" id="{C893E269-D6EA-B131-BE3A-DF24B9A14DBB}"/>
              </a:ext>
            </a:extLst>
          </p:cNvPr>
          <p:cNvSpPr txBox="1"/>
          <p:nvPr/>
        </p:nvSpPr>
        <p:spPr>
          <a:xfrm>
            <a:off x="399393" y="5444359"/>
            <a:ext cx="6144282" cy="1200329"/>
          </a:xfrm>
          <a:prstGeom prst="rect">
            <a:avLst/>
          </a:prstGeom>
          <a:noFill/>
        </p:spPr>
        <p:txBody>
          <a:bodyPr wrap="square" rtlCol="0">
            <a:spAutoFit/>
          </a:bodyPr>
          <a:lstStyle/>
          <a:p>
            <a:pPr algn="just"/>
            <a:r>
              <a:rPr lang="en-CA" sz="1800" b="1" dirty="0">
                <a:solidFill>
                  <a:srgbClr val="0000FF"/>
                </a:solidFill>
                <a:effectLst/>
                <a:latin typeface="Times New Roman" panose="02020603050405020304" pitchFamily="18" charset="0"/>
                <a:ea typeface="SimSun" panose="02010600030101010101" pitchFamily="2" charset="-122"/>
              </a:rPr>
              <a:t>His idea has spawned a vast literature which has been  reviewed by Fox (2016), Chaudhuri, </a:t>
            </a:r>
            <a:r>
              <a:rPr lang="en-CA" sz="1800" b="1" dirty="0" err="1">
                <a:solidFill>
                  <a:srgbClr val="0000FF"/>
                </a:solidFill>
                <a:effectLst/>
                <a:latin typeface="Times New Roman" panose="02020603050405020304" pitchFamily="18" charset="0"/>
                <a:ea typeface="SimSun" panose="02010600030101010101" pitchFamily="2" charset="-122"/>
              </a:rPr>
              <a:t>Christofides</a:t>
            </a:r>
            <a:r>
              <a:rPr lang="en-CA" sz="1800" b="1" dirty="0">
                <a:solidFill>
                  <a:srgbClr val="0000FF"/>
                </a:solidFill>
                <a:effectLst/>
                <a:latin typeface="Times New Roman" panose="02020603050405020304" pitchFamily="18" charset="0"/>
                <a:ea typeface="SimSun" panose="02010600030101010101" pitchFamily="2" charset="-122"/>
              </a:rPr>
              <a:t> and Rao (2016) while celebrated Golden Jubilee Year of the Warner’s RRT model </a:t>
            </a:r>
            <a:r>
              <a:rPr lang="en-CA" b="1" dirty="0">
                <a:solidFill>
                  <a:srgbClr val="0000FF"/>
                </a:solidFill>
                <a:latin typeface="Times New Roman" panose="02020603050405020304" pitchFamily="18" charset="0"/>
                <a:ea typeface="SimSun" panose="02010600030101010101" pitchFamily="2" charset="-122"/>
              </a:rPr>
              <a:t>during</a:t>
            </a:r>
            <a:r>
              <a:rPr lang="en-CA" sz="1800" b="1" dirty="0">
                <a:solidFill>
                  <a:srgbClr val="0000FF"/>
                </a:solidFill>
                <a:effectLst/>
                <a:latin typeface="Times New Roman" panose="02020603050405020304" pitchFamily="18" charset="0"/>
                <a:ea typeface="SimSun" panose="02010600030101010101" pitchFamily="2" charset="-122"/>
              </a:rPr>
              <a:t> 2015.</a:t>
            </a:r>
            <a:r>
              <a:rPr lang="en-CA" sz="1800" dirty="0">
                <a:effectLst/>
                <a:latin typeface="Times New Roman" panose="02020603050405020304" pitchFamily="18" charset="0"/>
                <a:ea typeface="SimSun" panose="02010600030101010101" pitchFamily="2" charset="-122"/>
              </a:rPr>
              <a:t>  </a:t>
            </a:r>
            <a:endParaRPr lang="en-US" dirty="0"/>
          </a:p>
        </p:txBody>
      </p:sp>
    </p:spTree>
    <p:extLst>
      <p:ext uri="{BB962C8B-B14F-4D97-AF65-F5344CB8AC3E}">
        <p14:creationId xmlns:p14="http://schemas.microsoft.com/office/powerpoint/2010/main" val="112917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 calcmode="lin" valueType="num">
                                      <p:cBhvr>
                                        <p:cTn id="27" dur="500" fill="hold"/>
                                        <p:tgtEl>
                                          <p:spTgt spid="7"/>
                                        </p:tgtEl>
                                        <p:attrNameLst>
                                          <p:attrName>style.rotation</p:attrName>
                                        </p:attrNameLst>
                                      </p:cBhvr>
                                      <p:tavLst>
                                        <p:tav tm="0">
                                          <p:val>
                                            <p:fltVal val="360"/>
                                          </p:val>
                                        </p:tav>
                                        <p:tav tm="100000">
                                          <p:val>
                                            <p:fltVal val="0"/>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80">
                                          <p:stCondLst>
                                            <p:cond delay="0"/>
                                          </p:stCondLst>
                                        </p:cTn>
                                        <p:tgtEl>
                                          <p:spTgt spid="11"/>
                                        </p:tgtEl>
                                      </p:cBhvr>
                                    </p:animEffect>
                                    <p:anim calcmode="lin" valueType="num">
                                      <p:cBhvr>
                                        <p:cTn id="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9" dur="26">
                                          <p:stCondLst>
                                            <p:cond delay="650"/>
                                          </p:stCondLst>
                                        </p:cTn>
                                        <p:tgtEl>
                                          <p:spTgt spid="11"/>
                                        </p:tgtEl>
                                      </p:cBhvr>
                                      <p:to x="100000" y="60000"/>
                                    </p:animScale>
                                    <p:animScale>
                                      <p:cBhvr>
                                        <p:cTn id="40" dur="166" decel="50000">
                                          <p:stCondLst>
                                            <p:cond delay="676"/>
                                          </p:stCondLst>
                                        </p:cTn>
                                        <p:tgtEl>
                                          <p:spTgt spid="11"/>
                                        </p:tgtEl>
                                      </p:cBhvr>
                                      <p:to x="100000" y="100000"/>
                                    </p:animScale>
                                    <p:animScale>
                                      <p:cBhvr>
                                        <p:cTn id="41" dur="26">
                                          <p:stCondLst>
                                            <p:cond delay="1312"/>
                                          </p:stCondLst>
                                        </p:cTn>
                                        <p:tgtEl>
                                          <p:spTgt spid="11"/>
                                        </p:tgtEl>
                                      </p:cBhvr>
                                      <p:to x="100000" y="80000"/>
                                    </p:animScale>
                                    <p:animScale>
                                      <p:cBhvr>
                                        <p:cTn id="42" dur="166" decel="50000">
                                          <p:stCondLst>
                                            <p:cond delay="1338"/>
                                          </p:stCondLst>
                                        </p:cTn>
                                        <p:tgtEl>
                                          <p:spTgt spid="11"/>
                                        </p:tgtEl>
                                      </p:cBhvr>
                                      <p:to x="100000" y="100000"/>
                                    </p:animScale>
                                    <p:animScale>
                                      <p:cBhvr>
                                        <p:cTn id="43" dur="26">
                                          <p:stCondLst>
                                            <p:cond delay="1642"/>
                                          </p:stCondLst>
                                        </p:cTn>
                                        <p:tgtEl>
                                          <p:spTgt spid="11"/>
                                        </p:tgtEl>
                                      </p:cBhvr>
                                      <p:to x="100000" y="90000"/>
                                    </p:animScale>
                                    <p:animScale>
                                      <p:cBhvr>
                                        <p:cTn id="44" dur="166" decel="50000">
                                          <p:stCondLst>
                                            <p:cond delay="1668"/>
                                          </p:stCondLst>
                                        </p:cTn>
                                        <p:tgtEl>
                                          <p:spTgt spid="11"/>
                                        </p:tgtEl>
                                      </p:cBhvr>
                                      <p:to x="100000" y="100000"/>
                                    </p:animScale>
                                    <p:animScale>
                                      <p:cBhvr>
                                        <p:cTn id="45" dur="26">
                                          <p:stCondLst>
                                            <p:cond delay="1808"/>
                                          </p:stCondLst>
                                        </p:cTn>
                                        <p:tgtEl>
                                          <p:spTgt spid="11"/>
                                        </p:tgtEl>
                                      </p:cBhvr>
                                      <p:to x="100000" y="95000"/>
                                    </p:animScale>
                                    <p:animScale>
                                      <p:cBhvr>
                                        <p:cTn id="46" dur="166" decel="50000">
                                          <p:stCondLst>
                                            <p:cond delay="1834"/>
                                          </p:stCondLst>
                                        </p:cTn>
                                        <p:tgtEl>
                                          <p:spTgt spid="11"/>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style.rotation</p:attrName>
                                        </p:attrNameLst>
                                      </p:cBhvr>
                                      <p:tavLst>
                                        <p:tav tm="0">
                                          <p:val>
                                            <p:fltVal val="360"/>
                                          </p:val>
                                        </p:tav>
                                        <p:tav tm="100000">
                                          <p:val>
                                            <p:fltVal val="0"/>
                                          </p:val>
                                        </p:tav>
                                      </p:tavLst>
                                    </p:anim>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80">
                                          <p:stCondLst>
                                            <p:cond delay="0"/>
                                          </p:stCondLst>
                                        </p:cTn>
                                        <p:tgtEl>
                                          <p:spTgt spid="22"/>
                                        </p:tgtEl>
                                      </p:cBhvr>
                                    </p:animEffect>
                                    <p:anim calcmode="lin" valueType="num">
                                      <p:cBhvr>
                                        <p:cTn id="6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5" dur="26">
                                          <p:stCondLst>
                                            <p:cond delay="650"/>
                                          </p:stCondLst>
                                        </p:cTn>
                                        <p:tgtEl>
                                          <p:spTgt spid="22"/>
                                        </p:tgtEl>
                                      </p:cBhvr>
                                      <p:to x="100000" y="60000"/>
                                    </p:animScale>
                                    <p:animScale>
                                      <p:cBhvr>
                                        <p:cTn id="66" dur="166" decel="50000">
                                          <p:stCondLst>
                                            <p:cond delay="676"/>
                                          </p:stCondLst>
                                        </p:cTn>
                                        <p:tgtEl>
                                          <p:spTgt spid="22"/>
                                        </p:tgtEl>
                                      </p:cBhvr>
                                      <p:to x="100000" y="100000"/>
                                    </p:animScale>
                                    <p:animScale>
                                      <p:cBhvr>
                                        <p:cTn id="67" dur="26">
                                          <p:stCondLst>
                                            <p:cond delay="1312"/>
                                          </p:stCondLst>
                                        </p:cTn>
                                        <p:tgtEl>
                                          <p:spTgt spid="22"/>
                                        </p:tgtEl>
                                      </p:cBhvr>
                                      <p:to x="100000" y="80000"/>
                                    </p:animScale>
                                    <p:animScale>
                                      <p:cBhvr>
                                        <p:cTn id="68" dur="166" decel="50000">
                                          <p:stCondLst>
                                            <p:cond delay="1338"/>
                                          </p:stCondLst>
                                        </p:cTn>
                                        <p:tgtEl>
                                          <p:spTgt spid="22"/>
                                        </p:tgtEl>
                                      </p:cBhvr>
                                      <p:to x="100000" y="100000"/>
                                    </p:animScale>
                                    <p:animScale>
                                      <p:cBhvr>
                                        <p:cTn id="69" dur="26">
                                          <p:stCondLst>
                                            <p:cond delay="1642"/>
                                          </p:stCondLst>
                                        </p:cTn>
                                        <p:tgtEl>
                                          <p:spTgt spid="22"/>
                                        </p:tgtEl>
                                      </p:cBhvr>
                                      <p:to x="100000" y="90000"/>
                                    </p:animScale>
                                    <p:animScale>
                                      <p:cBhvr>
                                        <p:cTn id="70" dur="166" decel="50000">
                                          <p:stCondLst>
                                            <p:cond delay="1668"/>
                                          </p:stCondLst>
                                        </p:cTn>
                                        <p:tgtEl>
                                          <p:spTgt spid="22"/>
                                        </p:tgtEl>
                                      </p:cBhvr>
                                      <p:to x="100000" y="100000"/>
                                    </p:animScale>
                                    <p:animScale>
                                      <p:cBhvr>
                                        <p:cTn id="71" dur="26">
                                          <p:stCondLst>
                                            <p:cond delay="1808"/>
                                          </p:stCondLst>
                                        </p:cTn>
                                        <p:tgtEl>
                                          <p:spTgt spid="22"/>
                                        </p:tgtEl>
                                      </p:cBhvr>
                                      <p:to x="100000" y="95000"/>
                                    </p:animScale>
                                    <p:animScale>
                                      <p:cBhvr>
                                        <p:cTn id="72" dur="166" decel="50000">
                                          <p:stCondLst>
                                            <p:cond delay="1834"/>
                                          </p:stCondLst>
                                        </p:cTn>
                                        <p:tgtEl>
                                          <p:spTgt spid="22"/>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80">
                                          <p:stCondLst>
                                            <p:cond delay="0"/>
                                          </p:stCondLst>
                                        </p:cTn>
                                        <p:tgtEl>
                                          <p:spTgt spid="25"/>
                                        </p:tgtEl>
                                      </p:cBhvr>
                                    </p:animEffect>
                                    <p:anim calcmode="lin" valueType="num">
                                      <p:cBhvr>
                                        <p:cTn id="8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89" dur="26">
                                          <p:stCondLst>
                                            <p:cond delay="650"/>
                                          </p:stCondLst>
                                        </p:cTn>
                                        <p:tgtEl>
                                          <p:spTgt spid="25"/>
                                        </p:tgtEl>
                                      </p:cBhvr>
                                      <p:to x="100000" y="60000"/>
                                    </p:animScale>
                                    <p:animScale>
                                      <p:cBhvr>
                                        <p:cTn id="90" dur="166" decel="50000">
                                          <p:stCondLst>
                                            <p:cond delay="676"/>
                                          </p:stCondLst>
                                        </p:cTn>
                                        <p:tgtEl>
                                          <p:spTgt spid="25"/>
                                        </p:tgtEl>
                                      </p:cBhvr>
                                      <p:to x="100000" y="100000"/>
                                    </p:animScale>
                                    <p:animScale>
                                      <p:cBhvr>
                                        <p:cTn id="91" dur="26">
                                          <p:stCondLst>
                                            <p:cond delay="1312"/>
                                          </p:stCondLst>
                                        </p:cTn>
                                        <p:tgtEl>
                                          <p:spTgt spid="25"/>
                                        </p:tgtEl>
                                      </p:cBhvr>
                                      <p:to x="100000" y="80000"/>
                                    </p:animScale>
                                    <p:animScale>
                                      <p:cBhvr>
                                        <p:cTn id="92" dur="166" decel="50000">
                                          <p:stCondLst>
                                            <p:cond delay="1338"/>
                                          </p:stCondLst>
                                        </p:cTn>
                                        <p:tgtEl>
                                          <p:spTgt spid="25"/>
                                        </p:tgtEl>
                                      </p:cBhvr>
                                      <p:to x="100000" y="100000"/>
                                    </p:animScale>
                                    <p:animScale>
                                      <p:cBhvr>
                                        <p:cTn id="93" dur="26">
                                          <p:stCondLst>
                                            <p:cond delay="1642"/>
                                          </p:stCondLst>
                                        </p:cTn>
                                        <p:tgtEl>
                                          <p:spTgt spid="25"/>
                                        </p:tgtEl>
                                      </p:cBhvr>
                                      <p:to x="100000" y="90000"/>
                                    </p:animScale>
                                    <p:animScale>
                                      <p:cBhvr>
                                        <p:cTn id="94" dur="166" decel="50000">
                                          <p:stCondLst>
                                            <p:cond delay="1668"/>
                                          </p:stCondLst>
                                        </p:cTn>
                                        <p:tgtEl>
                                          <p:spTgt spid="25"/>
                                        </p:tgtEl>
                                      </p:cBhvr>
                                      <p:to x="100000" y="100000"/>
                                    </p:animScale>
                                    <p:animScale>
                                      <p:cBhvr>
                                        <p:cTn id="95" dur="26">
                                          <p:stCondLst>
                                            <p:cond delay="1808"/>
                                          </p:stCondLst>
                                        </p:cTn>
                                        <p:tgtEl>
                                          <p:spTgt spid="25"/>
                                        </p:tgtEl>
                                      </p:cBhvr>
                                      <p:to x="100000" y="95000"/>
                                    </p:animScale>
                                    <p:animScale>
                                      <p:cBhvr>
                                        <p:cTn id="96" dur="166" decel="50000">
                                          <p:stCondLst>
                                            <p:cond delay="1834"/>
                                          </p:stCondLst>
                                        </p:cTn>
                                        <p:tgtEl>
                                          <p:spTgt spid="25"/>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fill="hold"/>
                                        <p:tgtEl>
                                          <p:spTgt spid="27"/>
                                        </p:tgtEl>
                                        <p:attrNameLst>
                                          <p:attrName>ppt_x</p:attrName>
                                        </p:attrNameLst>
                                      </p:cBhvr>
                                      <p:tavLst>
                                        <p:tav tm="0">
                                          <p:val>
                                            <p:strVal val="1+#ppt_w/2"/>
                                          </p:val>
                                        </p:tav>
                                        <p:tav tm="100000">
                                          <p:val>
                                            <p:strVal val="#ppt_x"/>
                                          </p:val>
                                        </p:tav>
                                      </p:tavLst>
                                    </p:anim>
                                    <p:anim calcmode="lin" valueType="num">
                                      <p:cBhvr additive="base">
                                        <p:cTn id="10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down)">
                                      <p:cBhvr>
                                        <p:cTn id="107" dur="580">
                                          <p:stCondLst>
                                            <p:cond delay="0"/>
                                          </p:stCondLst>
                                        </p:cTn>
                                        <p:tgtEl>
                                          <p:spTgt spid="28"/>
                                        </p:tgtEl>
                                      </p:cBhvr>
                                    </p:animEffect>
                                    <p:anim calcmode="lin" valueType="num">
                                      <p:cBhvr>
                                        <p:cTn id="108"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13" dur="26">
                                          <p:stCondLst>
                                            <p:cond delay="650"/>
                                          </p:stCondLst>
                                        </p:cTn>
                                        <p:tgtEl>
                                          <p:spTgt spid="28"/>
                                        </p:tgtEl>
                                      </p:cBhvr>
                                      <p:to x="100000" y="60000"/>
                                    </p:animScale>
                                    <p:animScale>
                                      <p:cBhvr>
                                        <p:cTn id="114" dur="166" decel="50000">
                                          <p:stCondLst>
                                            <p:cond delay="676"/>
                                          </p:stCondLst>
                                        </p:cTn>
                                        <p:tgtEl>
                                          <p:spTgt spid="28"/>
                                        </p:tgtEl>
                                      </p:cBhvr>
                                      <p:to x="100000" y="100000"/>
                                    </p:animScale>
                                    <p:animScale>
                                      <p:cBhvr>
                                        <p:cTn id="115" dur="26">
                                          <p:stCondLst>
                                            <p:cond delay="1312"/>
                                          </p:stCondLst>
                                        </p:cTn>
                                        <p:tgtEl>
                                          <p:spTgt spid="28"/>
                                        </p:tgtEl>
                                      </p:cBhvr>
                                      <p:to x="100000" y="80000"/>
                                    </p:animScale>
                                    <p:animScale>
                                      <p:cBhvr>
                                        <p:cTn id="116" dur="166" decel="50000">
                                          <p:stCondLst>
                                            <p:cond delay="1338"/>
                                          </p:stCondLst>
                                        </p:cTn>
                                        <p:tgtEl>
                                          <p:spTgt spid="28"/>
                                        </p:tgtEl>
                                      </p:cBhvr>
                                      <p:to x="100000" y="100000"/>
                                    </p:animScale>
                                    <p:animScale>
                                      <p:cBhvr>
                                        <p:cTn id="117" dur="26">
                                          <p:stCondLst>
                                            <p:cond delay="1642"/>
                                          </p:stCondLst>
                                        </p:cTn>
                                        <p:tgtEl>
                                          <p:spTgt spid="28"/>
                                        </p:tgtEl>
                                      </p:cBhvr>
                                      <p:to x="100000" y="90000"/>
                                    </p:animScale>
                                    <p:animScale>
                                      <p:cBhvr>
                                        <p:cTn id="118" dur="166" decel="50000">
                                          <p:stCondLst>
                                            <p:cond delay="1668"/>
                                          </p:stCondLst>
                                        </p:cTn>
                                        <p:tgtEl>
                                          <p:spTgt spid="28"/>
                                        </p:tgtEl>
                                      </p:cBhvr>
                                      <p:to x="100000" y="100000"/>
                                    </p:animScale>
                                    <p:animScale>
                                      <p:cBhvr>
                                        <p:cTn id="119" dur="26">
                                          <p:stCondLst>
                                            <p:cond delay="1808"/>
                                          </p:stCondLst>
                                        </p:cTn>
                                        <p:tgtEl>
                                          <p:spTgt spid="28"/>
                                        </p:tgtEl>
                                      </p:cBhvr>
                                      <p:to x="100000" y="95000"/>
                                    </p:animScale>
                                    <p:animScale>
                                      <p:cBhvr>
                                        <p:cTn id="120" dur="166" decel="50000">
                                          <p:stCondLst>
                                            <p:cond delay="1834"/>
                                          </p:stCondLst>
                                        </p:cTn>
                                        <p:tgtEl>
                                          <p:spTgt spid="28"/>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56" presetClass="entr" presetSubtype="0" fill="hold" grpId="0" nodeType="clickEffect">
                                  <p:stCondLst>
                                    <p:cond delay="0"/>
                                  </p:stCondLst>
                                  <p:iterate type="lt">
                                    <p:tmPct val="10000"/>
                                  </p:iterate>
                                  <p:childTnLst>
                                    <p:set>
                                      <p:cBhvr>
                                        <p:cTn id="124" dur="1" fill="hold">
                                          <p:stCondLst>
                                            <p:cond delay="0"/>
                                          </p:stCondLst>
                                        </p:cTn>
                                        <p:tgtEl>
                                          <p:spTgt spid="29"/>
                                        </p:tgtEl>
                                        <p:attrNameLst>
                                          <p:attrName>style.visibility</p:attrName>
                                        </p:attrNameLst>
                                      </p:cBhvr>
                                      <p:to>
                                        <p:strVal val="visible"/>
                                      </p:to>
                                    </p:set>
                                    <p:anim by="(-#ppt_w*2)" calcmode="lin" valueType="num">
                                      <p:cBhvr rctx="PPT">
                                        <p:cTn id="125" dur="500" autoRev="1" fill="hold">
                                          <p:stCondLst>
                                            <p:cond delay="0"/>
                                          </p:stCondLst>
                                        </p:cTn>
                                        <p:tgtEl>
                                          <p:spTgt spid="29"/>
                                        </p:tgtEl>
                                        <p:attrNameLst>
                                          <p:attrName>ppt_w</p:attrName>
                                        </p:attrNameLst>
                                      </p:cBhvr>
                                    </p:anim>
                                    <p:anim by="(#ppt_w*0.50)" calcmode="lin" valueType="num">
                                      <p:cBhvr>
                                        <p:cTn id="126" dur="500" decel="50000" autoRev="1" fill="hold">
                                          <p:stCondLst>
                                            <p:cond delay="0"/>
                                          </p:stCondLst>
                                        </p:cTn>
                                        <p:tgtEl>
                                          <p:spTgt spid="29"/>
                                        </p:tgtEl>
                                        <p:attrNameLst>
                                          <p:attrName>ppt_x</p:attrName>
                                        </p:attrNameLst>
                                      </p:cBhvr>
                                    </p:anim>
                                    <p:anim from="(-#ppt_h/2)" to="(#ppt_y)" calcmode="lin" valueType="num">
                                      <p:cBhvr>
                                        <p:cTn id="127" dur="1000" fill="hold">
                                          <p:stCondLst>
                                            <p:cond delay="0"/>
                                          </p:stCondLst>
                                        </p:cTn>
                                        <p:tgtEl>
                                          <p:spTgt spid="29"/>
                                        </p:tgtEl>
                                        <p:attrNameLst>
                                          <p:attrName>ppt_y</p:attrName>
                                        </p:attrNameLst>
                                      </p:cBhvr>
                                    </p:anim>
                                    <p:animRot by="21600000">
                                      <p:cBhvr>
                                        <p:cTn id="128" dur="10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AFBE6-72C0-4C27-8F70-A28C8A0022A3}"/>
</file>

<file path=customXml/itemProps2.xml><?xml version="1.0" encoding="utf-8"?>
<ds:datastoreItem xmlns:ds="http://schemas.openxmlformats.org/officeDocument/2006/customXml" ds:itemID="{511D2A16-2701-4E4E-AFA3-A46C7F2EAA39}"/>
</file>

<file path=docProps/app.xml><?xml version="1.0" encoding="utf-8"?>
<Properties xmlns="http://schemas.openxmlformats.org/officeDocument/2006/extended-properties" xmlns:vt="http://schemas.openxmlformats.org/officeDocument/2006/docPropsVTypes">
  <Template/>
  <TotalTime>7011</TotalTime>
  <Words>1148</Words>
  <Application>Microsoft Office PowerPoint</Application>
  <PresentationFormat>Widescreen</PresentationFormat>
  <Paragraphs>175</Paragraphs>
  <Slides>30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SimSun</vt:lpstr>
      <vt:lpstr>Arial</vt:lpstr>
      <vt:lpstr>Calibri</vt:lpstr>
      <vt:lpstr>Calibri Light</vt:lpstr>
      <vt:lpstr>Cambria Math</vt:lpstr>
      <vt:lpstr>Manrope Var</vt:lpstr>
      <vt:lpstr>Times</vt:lpstr>
      <vt:lpstr>Times New Roman</vt:lpstr>
      <vt:lpstr>Office Theme</vt:lpstr>
      <vt:lpstr>Future of Tuned Ratio Unbiased Mean Predictor (TRUMP)  with the Unified Scrambling Approach (USA)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G Carreon</dc:creator>
  <cp:lastModifiedBy>User</cp:lastModifiedBy>
  <cp:revision>520</cp:revision>
  <dcterms:created xsi:type="dcterms:W3CDTF">2020-03-31T18:17:15Z</dcterms:created>
  <dcterms:modified xsi:type="dcterms:W3CDTF">2024-08-04T17:26:40Z</dcterms:modified>
</cp:coreProperties>
</file>